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6" r:id="rId2"/>
    <p:sldId id="257" r:id="rId3"/>
    <p:sldId id="259" r:id="rId4"/>
    <p:sldId id="260" r:id="rId5"/>
    <p:sldId id="261" r:id="rId6"/>
    <p:sldId id="258" r:id="rId7"/>
    <p:sldId id="262" r:id="rId8"/>
    <p:sldId id="263" r:id="rId9"/>
    <p:sldId id="267" r:id="rId10"/>
    <p:sldId id="268"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2297"/>
  </p:normalViewPr>
  <p:slideViewPr>
    <p:cSldViewPr snapToGrid="0" snapToObjects="1">
      <p:cViewPr varScale="1">
        <p:scale>
          <a:sx n="80" d="100"/>
          <a:sy n="80" d="100"/>
        </p:scale>
        <p:origin x="1264" y="192"/>
      </p:cViewPr>
      <p:guideLst/>
    </p:cSldViewPr>
  </p:slideViewPr>
  <p:notesTextViewPr>
    <p:cViewPr>
      <p:scale>
        <a:sx n="1" d="1"/>
        <a:sy n="1" d="1"/>
      </p:scale>
      <p:origin x="0" y="0"/>
    </p:cViewPr>
  </p:notesTextViewPr>
  <p:notesViewPr>
    <p:cSldViewPr snapToGrid="0" snapToObjects="1">
      <p:cViewPr varScale="1">
        <p:scale>
          <a:sx n="75" d="100"/>
          <a:sy n="75" d="100"/>
        </p:scale>
        <p:origin x="3504" y="17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D99B95-4107-FB4E-9EDE-68762FAEEE39}" type="datetimeFigureOut">
              <a:rPr kumimoji="1" lang="zh-CN" altLang="en-US" smtClean="0"/>
              <a:t>17/4/27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2CDD44-6F1D-6C41-9134-76B5E6709E3E}" type="slidenum">
              <a:rPr kumimoji="1" lang="zh-CN" altLang="en-US" smtClean="0"/>
              <a:t>‹#›</a:t>
            </a:fld>
            <a:endParaRPr kumimoji="1" lang="zh-CN" altLang="en-US"/>
          </a:p>
        </p:txBody>
      </p:sp>
    </p:spTree>
    <p:extLst>
      <p:ext uri="{BB962C8B-B14F-4D97-AF65-F5344CB8AC3E}">
        <p14:creationId xmlns:p14="http://schemas.microsoft.com/office/powerpoint/2010/main" val="1832525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0C5A90-830E-234B-B527-77FC183976A7}" type="datetimeFigureOut">
              <a:rPr kumimoji="1" lang="zh-CN" altLang="en-US" smtClean="0"/>
              <a:t>17/4/27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323F36-5E3A-B941-BB48-3DE589F0EE48}" type="slidenum">
              <a:rPr kumimoji="1" lang="zh-CN" altLang="en-US" smtClean="0"/>
              <a:t>‹#›</a:t>
            </a:fld>
            <a:endParaRPr kumimoji="1" lang="zh-CN" altLang="en-US"/>
          </a:p>
        </p:txBody>
      </p:sp>
    </p:spTree>
    <p:extLst>
      <p:ext uri="{BB962C8B-B14F-4D97-AF65-F5344CB8AC3E}">
        <p14:creationId xmlns:p14="http://schemas.microsoft.com/office/powerpoint/2010/main" val="859640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AlphaGo</a:t>
            </a:r>
            <a:r>
              <a:rPr lang="zh-CN" altLang="en-US" sz="1200" b="0" i="0" kern="1200" dirty="0" smtClean="0">
                <a:solidFill>
                  <a:schemeClr val="tx1"/>
                </a:solidFill>
                <a:effectLst/>
                <a:latin typeface="+mn-lt"/>
                <a:ea typeface="+mn-ea"/>
                <a:cs typeface="+mn-cs"/>
              </a:rPr>
              <a:t>最初通过模仿人类玩家，尝试匹配职业棋手的棋局，一旦它达到了一定的熟练程度，它开始和自己对弈大量棋局，使用强化学习进一步改善它。围棋无法仅通过寻找最佳步来解决；游戏一盘平均有</a:t>
            </a:r>
            <a:r>
              <a:rPr lang="en-US" altLang="zh-CN" sz="1200" b="0" i="0" kern="1200" dirty="0" smtClean="0">
                <a:solidFill>
                  <a:schemeClr val="tx1"/>
                </a:solidFill>
                <a:effectLst/>
                <a:latin typeface="+mn-lt"/>
                <a:ea typeface="+mn-ea"/>
                <a:cs typeface="+mn-cs"/>
              </a:rPr>
              <a:t>150</a:t>
            </a:r>
            <a:r>
              <a:rPr lang="zh-CN" altLang="en-US" sz="1200" b="0" i="0" kern="1200" dirty="0" smtClean="0">
                <a:solidFill>
                  <a:schemeClr val="tx1"/>
                </a:solidFill>
                <a:effectLst/>
                <a:latin typeface="+mn-lt"/>
                <a:ea typeface="+mn-ea"/>
                <a:cs typeface="+mn-cs"/>
              </a:rPr>
              <a:t>步，每一步平均有</a:t>
            </a:r>
            <a:r>
              <a:rPr lang="en-US" altLang="zh-CN" sz="1200" b="0" i="0" kern="1200" dirty="0" smtClean="0">
                <a:solidFill>
                  <a:schemeClr val="tx1"/>
                </a:solidFill>
                <a:effectLst/>
                <a:latin typeface="+mn-lt"/>
                <a:ea typeface="+mn-ea"/>
                <a:cs typeface="+mn-cs"/>
              </a:rPr>
              <a:t>200</a:t>
            </a:r>
            <a:r>
              <a:rPr lang="zh-CN" altLang="en-US" sz="1200" b="0" i="0" kern="1200" dirty="0" smtClean="0">
                <a:solidFill>
                  <a:schemeClr val="tx1"/>
                </a:solidFill>
                <a:effectLst/>
                <a:latin typeface="+mn-lt"/>
                <a:ea typeface="+mn-ea"/>
                <a:cs typeface="+mn-cs"/>
              </a:rPr>
              <a:t>种可选的下法，意味着太多需要解决的可能性。</a:t>
            </a:r>
          </a:p>
          <a:p>
            <a:pPr fontAlgn="base"/>
            <a:r>
              <a:rPr lang="en-US" altLang="zh-CN" sz="1200" b="0" i="0" kern="1200" dirty="0" err="1" smtClean="0">
                <a:solidFill>
                  <a:schemeClr val="tx1"/>
                </a:solidFill>
                <a:effectLst/>
                <a:latin typeface="+mn-lt"/>
                <a:ea typeface="+mn-ea"/>
                <a:cs typeface="+mn-cs"/>
              </a:rPr>
              <a:t>AlphaGo</a:t>
            </a:r>
            <a:r>
              <a:rPr lang="zh-CN" altLang="en-US" sz="1200" b="0" i="0" kern="1200" dirty="0" smtClean="0">
                <a:solidFill>
                  <a:schemeClr val="tx1"/>
                </a:solidFill>
                <a:effectLst/>
                <a:latin typeface="+mn-lt"/>
                <a:ea typeface="+mn-ea"/>
                <a:cs typeface="+mn-cs"/>
              </a:rPr>
              <a:t>使用蒙特卡洛树进行搜索，借助估值网络（</a:t>
            </a:r>
            <a:r>
              <a:rPr lang="en-US" altLang="zh-CN" sz="1200" b="0" i="0" kern="1200" dirty="0" smtClean="0">
                <a:solidFill>
                  <a:schemeClr val="tx1"/>
                </a:solidFill>
                <a:effectLst/>
                <a:latin typeface="+mn-lt"/>
                <a:ea typeface="+mn-ea"/>
                <a:cs typeface="+mn-cs"/>
              </a:rPr>
              <a:t>Value Network</a:t>
            </a:r>
            <a:r>
              <a:rPr lang="zh-CN" altLang="en-US" sz="1200" b="0" i="0" kern="1200" dirty="0" smtClean="0">
                <a:solidFill>
                  <a:schemeClr val="tx1"/>
                </a:solidFill>
                <a:effectLst/>
                <a:latin typeface="+mn-lt"/>
                <a:ea typeface="+mn-ea"/>
                <a:cs typeface="+mn-cs"/>
              </a:rPr>
              <a:t>）与策略网络（</a:t>
            </a:r>
            <a:r>
              <a:rPr lang="en-US" altLang="zh-CN" sz="1200" b="0" i="0" kern="1200" dirty="0" smtClean="0">
                <a:solidFill>
                  <a:schemeClr val="tx1"/>
                </a:solidFill>
                <a:effectLst/>
                <a:latin typeface="+mn-lt"/>
                <a:ea typeface="+mn-ea"/>
                <a:cs typeface="+mn-cs"/>
              </a:rPr>
              <a:t>policy network</a:t>
            </a:r>
            <a:r>
              <a:rPr lang="zh-CN" altLang="en-US" sz="1200" b="0" i="0" kern="1200" dirty="0" smtClean="0">
                <a:solidFill>
                  <a:schemeClr val="tx1"/>
                </a:solidFill>
                <a:effectLst/>
                <a:latin typeface="+mn-lt"/>
                <a:ea typeface="+mn-ea"/>
                <a:cs typeface="+mn-cs"/>
              </a:rPr>
              <a:t>）这两种深度神经网络，通过估值网络来评估大量选点，并通过策略网络选择落点。</a:t>
            </a:r>
          </a:p>
          <a:p>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2</a:t>
            </a:fld>
            <a:endParaRPr kumimoji="1" lang="zh-CN" altLang="en-US"/>
          </a:p>
        </p:txBody>
      </p:sp>
    </p:spTree>
    <p:extLst>
      <p:ext uri="{BB962C8B-B14F-4D97-AF65-F5344CB8AC3E}">
        <p14:creationId xmlns:p14="http://schemas.microsoft.com/office/powerpoint/2010/main" val="91160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11</a:t>
            </a:fld>
            <a:endParaRPr kumimoji="1" lang="zh-CN" altLang="en-US"/>
          </a:p>
        </p:txBody>
      </p:sp>
    </p:spTree>
    <p:extLst>
      <p:ext uri="{BB962C8B-B14F-4D97-AF65-F5344CB8AC3E}">
        <p14:creationId xmlns:p14="http://schemas.microsoft.com/office/powerpoint/2010/main" val="114368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12</a:t>
            </a:fld>
            <a:endParaRPr kumimoji="1" lang="zh-CN" altLang="en-US"/>
          </a:p>
        </p:txBody>
      </p:sp>
    </p:spTree>
    <p:extLst>
      <p:ext uri="{BB962C8B-B14F-4D97-AF65-F5344CB8AC3E}">
        <p14:creationId xmlns:p14="http://schemas.microsoft.com/office/powerpoint/2010/main" val="1818797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适用于二人轮流零和博弈</a:t>
            </a:r>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3</a:t>
            </a:fld>
            <a:endParaRPr kumimoji="1" lang="zh-CN" altLang="en-US"/>
          </a:p>
        </p:txBody>
      </p:sp>
    </p:spTree>
    <p:extLst>
      <p:ext uri="{BB962C8B-B14F-4D97-AF65-F5344CB8AC3E}">
        <p14:creationId xmlns:p14="http://schemas.microsoft.com/office/powerpoint/2010/main" val="1652004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4</a:t>
            </a:fld>
            <a:endParaRPr kumimoji="1" lang="zh-CN" altLang="en-US"/>
          </a:p>
        </p:txBody>
      </p:sp>
    </p:spTree>
    <p:extLst>
      <p:ext uri="{BB962C8B-B14F-4D97-AF65-F5344CB8AC3E}">
        <p14:creationId xmlns:p14="http://schemas.microsoft.com/office/powerpoint/2010/main" val="17868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5</a:t>
            </a:fld>
            <a:endParaRPr kumimoji="1" lang="zh-CN" altLang="en-US"/>
          </a:p>
        </p:txBody>
      </p:sp>
    </p:spTree>
    <p:extLst>
      <p:ext uri="{BB962C8B-B14F-4D97-AF65-F5344CB8AC3E}">
        <p14:creationId xmlns:p14="http://schemas.microsoft.com/office/powerpoint/2010/main" val="125746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Monte Carlo Tree Search</a:t>
            </a:r>
            <a:r>
              <a:rPr lang="zh-CN" altLang="en-US" sz="1200" b="0" i="0" kern="1200" dirty="0" smtClean="0">
                <a:solidFill>
                  <a:schemeClr val="tx1"/>
                </a:solidFill>
                <a:effectLst/>
                <a:latin typeface="+mn-lt"/>
                <a:ea typeface="+mn-ea"/>
                <a:cs typeface="+mn-cs"/>
              </a:rPr>
              <a:t>，是一种人工智能问题中做出最优决策的方法，一般是在组合博弈中的行动（</a:t>
            </a:r>
            <a:r>
              <a:rPr lang="en-US" altLang="zh-CN" sz="1200" b="0" i="0" kern="1200" dirty="0" smtClean="0">
                <a:solidFill>
                  <a:schemeClr val="tx1"/>
                </a:solidFill>
                <a:effectLst/>
                <a:latin typeface="+mn-lt"/>
                <a:ea typeface="+mn-ea"/>
                <a:cs typeface="+mn-cs"/>
              </a:rPr>
              <a:t>move</a:t>
            </a:r>
            <a:r>
              <a:rPr lang="zh-CN" altLang="en-US" sz="1200" b="0" i="0" kern="1200" dirty="0" smtClean="0">
                <a:solidFill>
                  <a:schemeClr val="tx1"/>
                </a:solidFill>
                <a:effectLst/>
                <a:latin typeface="+mn-lt"/>
                <a:ea typeface="+mn-ea"/>
                <a:cs typeface="+mn-cs"/>
              </a:rPr>
              <a:t>）规划形式。它结合了随机模拟的一般性和树搜索的准确性。</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MCTS </a:t>
            </a:r>
            <a:r>
              <a:rPr lang="zh-CN" altLang="en-US" sz="1200" b="0" i="0" kern="1200" dirty="0" smtClean="0">
                <a:solidFill>
                  <a:schemeClr val="tx1"/>
                </a:solidFill>
                <a:effectLst/>
                <a:latin typeface="+mn-lt"/>
                <a:ea typeface="+mn-ea"/>
                <a:cs typeface="+mn-cs"/>
              </a:rPr>
              <a:t>受到快速关注主要是由计算机围棋程序的成功以及其潜在的在众多难题上的应用所致。超越博弈游戏本身，</a:t>
            </a:r>
            <a:r>
              <a:rPr lang="en-US" altLang="zh-CN" sz="1200" b="0" i="0" kern="1200" dirty="0" smtClean="0">
                <a:solidFill>
                  <a:schemeClr val="tx1"/>
                </a:solidFill>
                <a:effectLst/>
                <a:latin typeface="+mn-lt"/>
                <a:ea typeface="+mn-ea"/>
                <a:cs typeface="+mn-cs"/>
              </a:rPr>
              <a:t>MCTS </a:t>
            </a:r>
            <a:r>
              <a:rPr lang="zh-CN" altLang="en-US" sz="1200" b="0" i="0" kern="1200" dirty="0" smtClean="0">
                <a:solidFill>
                  <a:schemeClr val="tx1"/>
                </a:solidFill>
                <a:effectLst/>
                <a:latin typeface="+mn-lt"/>
                <a:ea typeface="+mn-ea"/>
                <a:cs typeface="+mn-cs"/>
              </a:rPr>
              <a:t>理论上可以被用在以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状态 </a:t>
            </a:r>
            <a:r>
              <a:rPr lang="en-US" altLang="zh-CN" sz="1200" b="0" i="0" kern="1200" dirty="0" smtClean="0">
                <a:solidFill>
                  <a:schemeClr val="tx1"/>
                </a:solidFill>
                <a:effectLst/>
                <a:latin typeface="+mn-lt"/>
                <a:ea typeface="+mn-ea"/>
                <a:cs typeface="+mn-cs"/>
              </a:rPr>
              <a:t>state</a:t>
            </a:r>
            <a:r>
              <a:rPr lang="zh-CN" altLang="en-US" sz="1200" b="0" i="0" kern="1200" dirty="0" smtClean="0">
                <a:solidFill>
                  <a:schemeClr val="tx1"/>
                </a:solidFill>
                <a:effectLst/>
                <a:latin typeface="+mn-lt"/>
                <a:ea typeface="+mn-ea"/>
                <a:cs typeface="+mn-cs"/>
              </a:rPr>
              <a:t>，行动 </a:t>
            </a:r>
            <a:r>
              <a:rPr lang="en-US" altLang="zh-CN" sz="1200" b="0" i="0" kern="1200" dirty="0" smtClean="0">
                <a:solidFill>
                  <a:schemeClr val="tx1"/>
                </a:solidFill>
                <a:effectLst/>
                <a:latin typeface="+mn-lt"/>
                <a:ea typeface="+mn-ea"/>
                <a:cs typeface="+mn-cs"/>
              </a:rPr>
              <a:t>action} </a:t>
            </a:r>
            <a:r>
              <a:rPr lang="zh-CN" altLang="en-US" sz="1200" b="0" i="0" kern="1200" dirty="0" smtClean="0">
                <a:solidFill>
                  <a:schemeClr val="tx1"/>
                </a:solidFill>
                <a:effectLst/>
                <a:latin typeface="+mn-lt"/>
                <a:ea typeface="+mn-ea"/>
                <a:cs typeface="+mn-cs"/>
              </a:rPr>
              <a:t>对定义和用模拟进行预测输出结果的任何领域。</a:t>
            </a:r>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6</a:t>
            </a:fld>
            <a:endParaRPr kumimoji="1" lang="zh-CN" altLang="en-US"/>
          </a:p>
        </p:txBody>
      </p:sp>
    </p:spTree>
    <p:extLst>
      <p:ext uri="{BB962C8B-B14F-4D97-AF65-F5344CB8AC3E}">
        <p14:creationId xmlns:p14="http://schemas.microsoft.com/office/powerpoint/2010/main" val="68641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Monte Carlo Tree Search</a:t>
            </a:r>
            <a:r>
              <a:rPr lang="zh-CN" altLang="en-US" sz="1200" b="0" i="0" kern="1200" dirty="0" smtClean="0">
                <a:solidFill>
                  <a:schemeClr val="tx1"/>
                </a:solidFill>
                <a:effectLst/>
                <a:latin typeface="+mn-lt"/>
                <a:ea typeface="+mn-ea"/>
                <a:cs typeface="+mn-cs"/>
              </a:rPr>
              <a:t>，是一种人工智能问题中做出最优决策的方法，一般是在组合博弈中的行动（</a:t>
            </a:r>
            <a:r>
              <a:rPr lang="en-US" altLang="zh-CN" sz="1200" b="0" i="0" kern="1200" dirty="0" smtClean="0">
                <a:solidFill>
                  <a:schemeClr val="tx1"/>
                </a:solidFill>
                <a:effectLst/>
                <a:latin typeface="+mn-lt"/>
                <a:ea typeface="+mn-ea"/>
                <a:cs typeface="+mn-cs"/>
              </a:rPr>
              <a:t>move</a:t>
            </a:r>
            <a:r>
              <a:rPr lang="zh-CN" altLang="en-US" sz="1200" b="0" i="0" kern="1200" dirty="0" smtClean="0">
                <a:solidFill>
                  <a:schemeClr val="tx1"/>
                </a:solidFill>
                <a:effectLst/>
                <a:latin typeface="+mn-lt"/>
                <a:ea typeface="+mn-ea"/>
                <a:cs typeface="+mn-cs"/>
              </a:rPr>
              <a:t>）规划形式。它结合了随机模拟的一般性和树搜索的准确性。</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MCTS </a:t>
            </a:r>
            <a:r>
              <a:rPr lang="zh-CN" altLang="en-US" sz="1200" b="0" i="0" kern="1200" dirty="0" smtClean="0">
                <a:solidFill>
                  <a:schemeClr val="tx1"/>
                </a:solidFill>
                <a:effectLst/>
                <a:latin typeface="+mn-lt"/>
                <a:ea typeface="+mn-ea"/>
                <a:cs typeface="+mn-cs"/>
              </a:rPr>
              <a:t>受到快速关注主要是由计算机围棋程序的成功以及其潜在的在众多难题上的应用所致。超越博弈游戏本身，</a:t>
            </a:r>
            <a:r>
              <a:rPr lang="en-US" altLang="zh-CN" sz="1200" b="0" i="0" kern="1200" dirty="0" smtClean="0">
                <a:solidFill>
                  <a:schemeClr val="tx1"/>
                </a:solidFill>
                <a:effectLst/>
                <a:latin typeface="+mn-lt"/>
                <a:ea typeface="+mn-ea"/>
                <a:cs typeface="+mn-cs"/>
              </a:rPr>
              <a:t>MCTS </a:t>
            </a:r>
            <a:r>
              <a:rPr lang="zh-CN" altLang="en-US" sz="1200" b="0" i="0" kern="1200" dirty="0" smtClean="0">
                <a:solidFill>
                  <a:schemeClr val="tx1"/>
                </a:solidFill>
                <a:effectLst/>
                <a:latin typeface="+mn-lt"/>
                <a:ea typeface="+mn-ea"/>
                <a:cs typeface="+mn-cs"/>
              </a:rPr>
              <a:t>理论上可以被用在以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状态 </a:t>
            </a:r>
            <a:r>
              <a:rPr lang="en-US" altLang="zh-CN" sz="1200" b="0" i="0" kern="1200" dirty="0" smtClean="0">
                <a:solidFill>
                  <a:schemeClr val="tx1"/>
                </a:solidFill>
                <a:effectLst/>
                <a:latin typeface="+mn-lt"/>
                <a:ea typeface="+mn-ea"/>
                <a:cs typeface="+mn-cs"/>
              </a:rPr>
              <a:t>state</a:t>
            </a:r>
            <a:r>
              <a:rPr lang="zh-CN" altLang="en-US" sz="1200" b="0" i="0" kern="1200" dirty="0" smtClean="0">
                <a:solidFill>
                  <a:schemeClr val="tx1"/>
                </a:solidFill>
                <a:effectLst/>
                <a:latin typeface="+mn-lt"/>
                <a:ea typeface="+mn-ea"/>
                <a:cs typeface="+mn-cs"/>
              </a:rPr>
              <a:t>，行动 </a:t>
            </a:r>
            <a:r>
              <a:rPr lang="en-US" altLang="zh-CN" sz="1200" b="0" i="0" kern="1200" dirty="0" smtClean="0">
                <a:solidFill>
                  <a:schemeClr val="tx1"/>
                </a:solidFill>
                <a:effectLst/>
                <a:latin typeface="+mn-lt"/>
                <a:ea typeface="+mn-ea"/>
                <a:cs typeface="+mn-cs"/>
              </a:rPr>
              <a:t>action} </a:t>
            </a:r>
            <a:r>
              <a:rPr lang="zh-CN" altLang="en-US" sz="1200" b="0" i="0" kern="1200" dirty="0" smtClean="0">
                <a:solidFill>
                  <a:schemeClr val="tx1"/>
                </a:solidFill>
                <a:effectLst/>
                <a:latin typeface="+mn-lt"/>
                <a:ea typeface="+mn-ea"/>
                <a:cs typeface="+mn-cs"/>
              </a:rPr>
              <a:t>对定义和用模拟进行预测输出结果的任何领域。</a:t>
            </a:r>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7</a:t>
            </a:fld>
            <a:endParaRPr kumimoji="1" lang="zh-CN" altLang="en-US"/>
          </a:p>
        </p:txBody>
      </p:sp>
    </p:spTree>
    <p:extLst>
      <p:ext uri="{BB962C8B-B14F-4D97-AF65-F5344CB8AC3E}">
        <p14:creationId xmlns:p14="http://schemas.microsoft.com/office/powerpoint/2010/main" val="836051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8</a:t>
            </a:fld>
            <a:endParaRPr kumimoji="1" lang="zh-CN" altLang="en-US"/>
          </a:p>
        </p:txBody>
      </p:sp>
    </p:spTree>
    <p:extLst>
      <p:ext uri="{BB962C8B-B14F-4D97-AF65-F5344CB8AC3E}">
        <p14:creationId xmlns:p14="http://schemas.microsoft.com/office/powerpoint/2010/main" val="769222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9</a:t>
            </a:fld>
            <a:endParaRPr kumimoji="1" lang="zh-CN" altLang="en-US"/>
          </a:p>
        </p:txBody>
      </p:sp>
    </p:spTree>
    <p:extLst>
      <p:ext uri="{BB962C8B-B14F-4D97-AF65-F5344CB8AC3E}">
        <p14:creationId xmlns:p14="http://schemas.microsoft.com/office/powerpoint/2010/main" val="335850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323F36-5E3A-B941-BB48-3DE589F0EE48}" type="slidenum">
              <a:rPr kumimoji="1" lang="zh-CN" altLang="en-US" smtClean="0"/>
              <a:t>10</a:t>
            </a:fld>
            <a:endParaRPr kumimoji="1" lang="zh-CN" altLang="en-US"/>
          </a:p>
        </p:txBody>
      </p:sp>
    </p:spTree>
    <p:extLst>
      <p:ext uri="{BB962C8B-B14F-4D97-AF65-F5344CB8AC3E}">
        <p14:creationId xmlns:p14="http://schemas.microsoft.com/office/powerpoint/2010/main" val="429893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4/27/17</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4/27/17</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51012" y="1433014"/>
            <a:ext cx="8676222" cy="951931"/>
          </a:xfrm>
        </p:spPr>
        <p:txBody>
          <a:bodyPr/>
          <a:lstStyle/>
          <a:p>
            <a:r>
              <a:rPr kumimoji="1" lang="en-US" altLang="zh-CN" dirty="0" smtClean="0"/>
              <a:t>Share</a:t>
            </a:r>
            <a:r>
              <a:rPr kumimoji="1" lang="zh-CN" altLang="en-US" dirty="0" smtClean="0"/>
              <a:t> </a:t>
            </a:r>
            <a:r>
              <a:rPr kumimoji="1" lang="en-US" altLang="zh-CN" dirty="0" smtClean="0"/>
              <a:t>with</a:t>
            </a:r>
            <a:r>
              <a:rPr kumimoji="1" lang="zh-CN" altLang="en-US" dirty="0" smtClean="0"/>
              <a:t> </a:t>
            </a:r>
            <a:r>
              <a:rPr kumimoji="1" lang="en-US" altLang="zh-CN" dirty="0" smtClean="0"/>
              <a:t>you</a:t>
            </a:r>
            <a:endParaRPr kumimoji="1" lang="zh-CN" altLang="en-US" dirty="0"/>
          </a:p>
        </p:txBody>
      </p:sp>
    </p:spTree>
    <p:extLst>
      <p:ext uri="{BB962C8B-B14F-4D97-AF65-F5344CB8AC3E}">
        <p14:creationId xmlns:p14="http://schemas.microsoft.com/office/powerpoint/2010/main" val="428379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6674" y="288758"/>
            <a:ext cx="4186990" cy="646331"/>
          </a:xfrm>
          <a:prstGeom prst="rect">
            <a:avLst/>
          </a:prstGeom>
          <a:noFill/>
        </p:spPr>
        <p:txBody>
          <a:bodyPr wrap="square" rtlCol="0">
            <a:spAutoFit/>
          </a:bodyPr>
          <a:lstStyle/>
          <a:p>
            <a:r>
              <a:rPr kumimoji="1" lang="en-US" altLang="zh-CN" sz="3600" dirty="0" smtClean="0"/>
              <a:t>Q-Learning</a:t>
            </a:r>
            <a:endParaRPr kumimoji="1" lang="zh-CN" altLang="en-US" sz="3600" dirty="0"/>
          </a:p>
        </p:txBody>
      </p:sp>
      <p:pic>
        <p:nvPicPr>
          <p:cNvPr id="3" name="图片 2"/>
          <p:cNvPicPr>
            <a:picLocks noChangeAspect="1"/>
          </p:cNvPicPr>
          <p:nvPr/>
        </p:nvPicPr>
        <p:blipFill>
          <a:blip r:embed="rId3"/>
          <a:stretch>
            <a:fillRect/>
          </a:stretch>
        </p:blipFill>
        <p:spPr>
          <a:xfrm>
            <a:off x="2006267" y="1331496"/>
            <a:ext cx="7986928" cy="3335866"/>
          </a:xfrm>
          <a:prstGeom prst="rect">
            <a:avLst/>
          </a:prstGeom>
        </p:spPr>
      </p:pic>
      <p:sp>
        <p:nvSpPr>
          <p:cNvPr id="5" name="文本框 4"/>
          <p:cNvSpPr txBox="1"/>
          <p:nvPr/>
        </p:nvSpPr>
        <p:spPr>
          <a:xfrm>
            <a:off x="1909011" y="5293895"/>
            <a:ext cx="7026442" cy="646331"/>
          </a:xfrm>
          <a:prstGeom prst="rect">
            <a:avLst/>
          </a:prstGeom>
          <a:noFill/>
        </p:spPr>
        <p:txBody>
          <a:bodyPr wrap="square" rtlCol="0">
            <a:spAutoFit/>
          </a:bodyPr>
          <a:lstStyle/>
          <a:p>
            <a:pPr marL="285750" indent="-285750">
              <a:buFont typeface="Wingdings" charset="2"/>
              <a:buChar char="Ø"/>
            </a:pPr>
            <a:r>
              <a:rPr kumimoji="1" lang="zh-CN" altLang="en-US" dirty="0" smtClean="0"/>
              <a:t>根据当前</a:t>
            </a:r>
            <a:r>
              <a:rPr kumimoji="1" lang="en-US" altLang="zh-CN" dirty="0" smtClean="0"/>
              <a:t>Q</a:t>
            </a:r>
            <a:r>
              <a:rPr kumimoji="1" lang="zh-CN" altLang="en-US" dirty="0" smtClean="0"/>
              <a:t>，如何选择动作</a:t>
            </a:r>
            <a:r>
              <a:rPr kumimoji="1" lang="en-US" altLang="zh-CN" dirty="0" smtClean="0"/>
              <a:t>A</a:t>
            </a:r>
            <a:r>
              <a:rPr kumimoji="1" lang="zh-CN" altLang="en-US" dirty="0" smtClean="0"/>
              <a:t>？</a:t>
            </a:r>
            <a:endParaRPr kumimoji="1" lang="en-US" altLang="zh-CN" dirty="0"/>
          </a:p>
          <a:p>
            <a:pPr marL="285750" indent="-285750">
              <a:buFont typeface="Wingdings" charset="2"/>
              <a:buChar char="Ø"/>
            </a:pPr>
            <a:r>
              <a:rPr kumimoji="1" lang="en-US" altLang="zh-CN" dirty="0" smtClean="0"/>
              <a:t>Q</a:t>
            </a:r>
            <a:r>
              <a:rPr kumimoji="1" lang="zh-CN" altLang="en-US" dirty="0" smtClean="0"/>
              <a:t>怎么更新？</a:t>
            </a:r>
            <a:endParaRPr kumimoji="1" lang="zh-CN" altLang="en-US" dirty="0"/>
          </a:p>
        </p:txBody>
      </p:sp>
    </p:spTree>
    <p:extLst>
      <p:ext uri="{BB962C8B-B14F-4D97-AF65-F5344CB8AC3E}">
        <p14:creationId xmlns:p14="http://schemas.microsoft.com/office/powerpoint/2010/main" val="1044060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6674" y="288758"/>
            <a:ext cx="4186990" cy="646331"/>
          </a:xfrm>
          <a:prstGeom prst="rect">
            <a:avLst/>
          </a:prstGeom>
          <a:noFill/>
        </p:spPr>
        <p:txBody>
          <a:bodyPr wrap="square" rtlCol="0">
            <a:spAutoFit/>
          </a:bodyPr>
          <a:lstStyle/>
          <a:p>
            <a:r>
              <a:rPr kumimoji="1" lang="en-US" altLang="zh-CN" sz="3600" dirty="0" smtClean="0"/>
              <a:t>Q-Learning</a:t>
            </a:r>
            <a:endParaRPr kumimoji="1" lang="zh-CN" altLang="en-US" sz="3600" dirty="0"/>
          </a:p>
        </p:txBody>
      </p:sp>
      <p:sp>
        <p:nvSpPr>
          <p:cNvPr id="5" name="文本框 4"/>
          <p:cNvSpPr txBox="1"/>
          <p:nvPr/>
        </p:nvSpPr>
        <p:spPr>
          <a:xfrm>
            <a:off x="1540042" y="1491916"/>
            <a:ext cx="8502316" cy="2031325"/>
          </a:xfrm>
          <a:prstGeom prst="rect">
            <a:avLst/>
          </a:prstGeom>
          <a:noFill/>
        </p:spPr>
        <p:txBody>
          <a:bodyPr wrap="square" rtlCol="0">
            <a:spAutoFit/>
          </a:bodyPr>
          <a:lstStyle/>
          <a:p>
            <a:pPr marL="285750" indent="-285750">
              <a:buFont typeface="Wingdings" charset="2"/>
              <a:buChar char="Ø"/>
            </a:pPr>
            <a:r>
              <a:rPr kumimoji="1" lang="zh-CN" altLang="en-US" dirty="0" smtClean="0"/>
              <a:t>根据当前</a:t>
            </a:r>
            <a:r>
              <a:rPr kumimoji="1" lang="en-US" altLang="zh-CN" dirty="0" smtClean="0"/>
              <a:t>Q</a:t>
            </a:r>
            <a:r>
              <a:rPr kumimoji="1" lang="zh-CN" altLang="en-US" dirty="0" smtClean="0"/>
              <a:t>，如何选择动作</a:t>
            </a:r>
            <a:r>
              <a:rPr kumimoji="1" lang="en-US" altLang="zh-CN" dirty="0" smtClean="0"/>
              <a:t>A</a:t>
            </a:r>
            <a:r>
              <a:rPr kumimoji="1" lang="zh-CN" altLang="en-US" dirty="0" smtClean="0"/>
              <a:t>？</a:t>
            </a:r>
            <a:endParaRPr kumimoji="1" lang="en-US" altLang="zh-CN" dirty="0" smtClean="0"/>
          </a:p>
          <a:p>
            <a:r>
              <a:rPr kumimoji="1" lang="en-US" altLang="zh-CN" dirty="0"/>
              <a:t>	</a:t>
            </a:r>
            <a:r>
              <a:rPr lang="zh-CN" altLang="en-US" dirty="0" smtClean="0"/>
              <a:t>假如小鸟</a:t>
            </a:r>
            <a:r>
              <a:rPr lang="zh-CN" altLang="en-US" dirty="0"/>
              <a:t>在训练过程中，每次都采取当前状态效用值最大的动作，</a:t>
            </a:r>
            <a:r>
              <a:rPr lang="zh-CN" altLang="en-US" dirty="0" smtClean="0"/>
              <a:t>那可能有</a:t>
            </a:r>
            <a:r>
              <a:rPr lang="zh-CN" altLang="en-US" dirty="0"/>
              <a:t>更好的选择一直没有被探索</a:t>
            </a:r>
            <a:r>
              <a:rPr lang="zh-CN" altLang="en-US" dirty="0" smtClean="0"/>
              <a:t>到，小鸟</a:t>
            </a:r>
            <a:r>
              <a:rPr lang="zh-CN" altLang="en-US" dirty="0"/>
              <a:t>一直会被桎梏在以往的经验之中。而假若小鸟在这里每次随机选取一个动作</a:t>
            </a:r>
            <a:r>
              <a:rPr lang="zh-CN" altLang="en-US" dirty="0" smtClean="0"/>
              <a:t>，可能因为</a:t>
            </a:r>
            <a:r>
              <a:rPr lang="zh-CN" altLang="en-US" dirty="0"/>
              <a:t>探索了太多无用的状态而导致收敛缓慢</a:t>
            </a:r>
            <a:r>
              <a:rPr lang="zh-CN" altLang="en-US" dirty="0" smtClean="0"/>
              <a:t>？因此需要在探索和利用经验之间平衡，可以使用</a:t>
            </a:r>
            <a:r>
              <a:rPr lang="en-US" altLang="zh-CN" b="1" dirty="0" err="1" smtClean="0"/>
              <a:t>ε</a:t>
            </a:r>
            <a:r>
              <a:rPr lang="en-US" altLang="zh-CN" b="1" dirty="0" smtClean="0"/>
              <a:t>-greedy</a:t>
            </a:r>
            <a:r>
              <a:rPr lang="zh-CN" altLang="en-US" dirty="0"/>
              <a:t>方法，即每个状态</a:t>
            </a:r>
            <a:r>
              <a:rPr lang="zh-CN" altLang="en-US" b="1" dirty="0"/>
              <a:t>有</a:t>
            </a:r>
            <a:r>
              <a:rPr lang="en-US" altLang="zh-CN" b="1" dirty="0" err="1"/>
              <a:t>ε</a:t>
            </a:r>
            <a:r>
              <a:rPr lang="zh-CN" altLang="en-US" b="1" dirty="0"/>
              <a:t>的概率进行探索</a:t>
            </a:r>
            <a:r>
              <a:rPr lang="zh-CN" altLang="en-US" dirty="0"/>
              <a:t>（即随机选取飞或不飞），而</a:t>
            </a:r>
            <a:r>
              <a:rPr lang="zh-CN" altLang="en-US" b="1" dirty="0"/>
              <a:t>剩下的</a:t>
            </a:r>
            <a:r>
              <a:rPr lang="en-US" altLang="zh-CN" b="1" dirty="0"/>
              <a:t>1-ε</a:t>
            </a:r>
            <a:r>
              <a:rPr lang="zh-CN" altLang="en-US" b="1" dirty="0"/>
              <a:t>的概率则进行开发</a:t>
            </a:r>
            <a:r>
              <a:rPr lang="zh-CN" altLang="en-US" dirty="0"/>
              <a:t>（选取当前状态下效用值较大的那个动作）</a:t>
            </a:r>
            <a:r>
              <a:rPr lang="zh-CN" altLang="en-US" dirty="0" smtClean="0"/>
              <a:t>。</a:t>
            </a:r>
            <a:endParaRPr lang="zh-CN" altLang="en-US" dirty="0"/>
          </a:p>
        </p:txBody>
      </p:sp>
    </p:spTree>
    <p:extLst>
      <p:ext uri="{BB962C8B-B14F-4D97-AF65-F5344CB8AC3E}">
        <p14:creationId xmlns:p14="http://schemas.microsoft.com/office/powerpoint/2010/main" val="25750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6674" y="288758"/>
            <a:ext cx="4186990" cy="646331"/>
          </a:xfrm>
          <a:prstGeom prst="rect">
            <a:avLst/>
          </a:prstGeom>
          <a:noFill/>
        </p:spPr>
        <p:txBody>
          <a:bodyPr wrap="square" rtlCol="0">
            <a:spAutoFit/>
          </a:bodyPr>
          <a:lstStyle/>
          <a:p>
            <a:r>
              <a:rPr kumimoji="1" lang="en-US" altLang="zh-CN" sz="3600" dirty="0" smtClean="0"/>
              <a:t>Q-Learning</a:t>
            </a:r>
            <a:endParaRPr kumimoji="1" lang="zh-CN" altLang="en-US" sz="3600" dirty="0"/>
          </a:p>
        </p:txBody>
      </p:sp>
      <p:sp>
        <p:nvSpPr>
          <p:cNvPr id="5" name="文本框 4"/>
          <p:cNvSpPr txBox="1"/>
          <p:nvPr/>
        </p:nvSpPr>
        <p:spPr>
          <a:xfrm>
            <a:off x="1652337" y="1299411"/>
            <a:ext cx="7026442" cy="369332"/>
          </a:xfrm>
          <a:prstGeom prst="rect">
            <a:avLst/>
          </a:prstGeom>
          <a:noFill/>
        </p:spPr>
        <p:txBody>
          <a:bodyPr wrap="square" rtlCol="0">
            <a:spAutoFit/>
          </a:bodyPr>
          <a:lstStyle/>
          <a:p>
            <a:pPr marL="285750" indent="-285750">
              <a:buFont typeface="Wingdings" charset="2"/>
              <a:buChar char="Ø"/>
            </a:pPr>
            <a:r>
              <a:rPr kumimoji="1" lang="en-US" altLang="zh-CN" dirty="0" smtClean="0"/>
              <a:t>Q</a:t>
            </a:r>
            <a:r>
              <a:rPr kumimoji="1" lang="zh-CN" altLang="en-US" dirty="0" smtClean="0"/>
              <a:t>怎么更新？</a:t>
            </a:r>
            <a:endParaRPr kumimoji="1" lang="zh-CN" altLang="en-US" dirty="0"/>
          </a:p>
        </p:txBody>
      </p:sp>
      <p:sp>
        <p:nvSpPr>
          <p:cNvPr id="10" name="Rectangle 10"/>
          <p:cNvSpPr>
            <a:spLocks noChangeArrowheads="1"/>
          </p:cNvSpPr>
          <p:nvPr/>
        </p:nvSpPr>
        <p:spPr bwMode="auto">
          <a:xfrm>
            <a:off x="1732548" y="3422462"/>
            <a:ext cx="922421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r>
              <a:rPr kumimoji="0" lang="zh-CN" altLang="zh-CN" sz="1800" b="1" i="0" u="none" strike="noStrike" cap="none" normalizeH="0" baseline="0" dirty="0" smtClean="0">
                <a:ln>
                  <a:noFill/>
                </a:ln>
                <a:solidFill>
                  <a:schemeClr val="tx1"/>
                </a:solidFill>
                <a:effectLst/>
                <a:latin typeface="Arial" charset="0"/>
              </a:rPr>
              <a:t>α</a:t>
            </a:r>
            <a:r>
              <a:rPr kumimoji="0" lang="zh-CN" altLang="zh-CN" sz="1800" b="1" i="0" u="none" strike="noStrike" cap="none" normalizeH="0" baseline="0" dirty="0">
                <a:ln>
                  <a:noFill/>
                </a:ln>
                <a:solidFill>
                  <a:schemeClr val="tx1"/>
                </a:solidFill>
                <a:effectLst/>
                <a:latin typeface="Arial" charset="0"/>
              </a:rPr>
              <a:t>为学习速率（learning rate），γ为折扣因子（discount factor</a:t>
            </a:r>
            <a:r>
              <a:rPr kumimoji="0" lang="zh-CN" altLang="zh-CN" sz="1800" b="1" i="0" u="none" strike="noStrike" cap="none" normalizeH="0" baseline="0" dirty="0" smtClean="0">
                <a:ln>
                  <a:noFill/>
                </a:ln>
                <a:solidFill>
                  <a:schemeClr val="tx1"/>
                </a:solidFill>
                <a:effectLst/>
                <a:latin typeface="Arial" charset="0"/>
              </a:rPr>
              <a:t>）</a:t>
            </a:r>
            <a:endParaRPr kumimoji="0" lang="en-US" altLang="zh-CN" sz="1800" b="1" i="0" u="none" strike="noStrike" cap="none" normalizeH="0" baseline="0" dirty="0" smtClean="0">
              <a:ln>
                <a:noFill/>
              </a:ln>
              <a:solidFill>
                <a:schemeClr val="tx1"/>
              </a:solidFill>
              <a:effectLst/>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r>
              <a:rPr kumimoji="0" lang="zh-CN" altLang="zh-CN" sz="1800" b="1" i="0" u="none" strike="noStrike" cap="none" normalizeH="0" baseline="0" dirty="0" smtClean="0">
                <a:ln>
                  <a:noFill/>
                </a:ln>
                <a:solidFill>
                  <a:schemeClr val="tx1"/>
                </a:solidFill>
                <a:effectLst/>
                <a:latin typeface="Arial" charset="0"/>
              </a:rPr>
              <a:t>根据</a:t>
            </a:r>
            <a:r>
              <a:rPr kumimoji="0" lang="zh-CN" altLang="zh-CN" sz="1800" b="1" i="0" u="none" strike="noStrike" cap="none" normalizeH="0" baseline="0" dirty="0">
                <a:ln>
                  <a:noFill/>
                </a:ln>
                <a:solidFill>
                  <a:schemeClr val="tx1"/>
                </a:solidFill>
                <a:effectLst/>
                <a:latin typeface="Arial" charset="0"/>
              </a:rPr>
              <a:t>公式可以看出，学习速率α越大，保留之前训练的效果就越少。折扣因子γ越大，</a:t>
            </a:r>
            <a:r>
              <a:rPr kumimoji="0" lang="zh-CN" altLang="zh-CN" sz="1800" b="0" i="0" u="none" strike="noStrike" cap="none" normalizeH="0" baseline="0" dirty="0">
                <a:ln>
                  <a:noFill/>
                </a:ln>
                <a:solidFill>
                  <a:schemeClr val="tx1"/>
                </a:solidFill>
                <a:effectLst/>
                <a:latin typeface="Arial" charset="0"/>
              </a:rPr>
              <a:t> </a:t>
            </a:r>
            <a:r>
              <a:rPr kumimoji="0" lang="en-US" altLang="zh-CN" sz="1800" b="0" i="0" u="none" strike="noStrike" cap="none" normalizeH="0" baseline="0" dirty="0" err="1" smtClean="0">
                <a:ln>
                  <a:noFill/>
                </a:ln>
                <a:solidFill>
                  <a:schemeClr val="tx1"/>
                </a:solidFill>
                <a:effectLst/>
                <a:latin typeface="Arial" charset="0"/>
              </a:rPr>
              <a:t>maxQ</a:t>
            </a:r>
            <a:r>
              <a:rPr kumimoji="0" lang="en-US" altLang="zh-CN" sz="1800" b="0" i="0" u="none" strike="noStrike" cap="none" normalizeH="0" baseline="0" dirty="0" smtClean="0">
                <a:ln>
                  <a:noFill/>
                </a:ln>
                <a:solidFill>
                  <a:schemeClr val="tx1"/>
                </a:solidFill>
                <a:effectLst/>
                <a:latin typeface="Arial" charset="0"/>
              </a:rPr>
              <a:t>(</a:t>
            </a:r>
            <a:r>
              <a:rPr kumimoji="0" lang="en-US" altLang="zh-CN" sz="1800" b="0" i="0" u="none" strike="noStrike" cap="none" normalizeH="0" baseline="0" dirty="0" err="1" smtClean="0">
                <a:ln>
                  <a:noFill/>
                </a:ln>
                <a:solidFill>
                  <a:schemeClr val="tx1"/>
                </a:solidFill>
                <a:effectLst/>
                <a:latin typeface="Arial" charset="0"/>
              </a:rPr>
              <a:t>S’,a</a:t>
            </a:r>
            <a:r>
              <a:rPr kumimoji="0" lang="en-US" altLang="zh-CN" sz="1800" b="0" i="0" u="none" strike="noStrike" cap="none" normalizeH="0" baseline="0" dirty="0" smtClean="0">
                <a:ln>
                  <a:noFill/>
                </a:ln>
                <a:solidFill>
                  <a:schemeClr val="tx1"/>
                </a:solidFill>
                <a:effectLst/>
                <a:latin typeface="Arial" charset="0"/>
              </a:rPr>
              <a:t>)</a:t>
            </a:r>
            <a:r>
              <a:rPr kumimoji="0" lang="zh-CN" altLang="zh-CN" sz="1800" b="0" i="0" u="none" strike="noStrike" cap="none" normalizeH="0" baseline="0" dirty="0" smtClean="0">
                <a:ln>
                  <a:noFill/>
                </a:ln>
                <a:solidFill>
                  <a:schemeClr val="tx1"/>
                </a:solidFill>
                <a:effectLst/>
                <a:latin typeface="Arial" charset="0"/>
              </a:rPr>
              <a:t>起</a:t>
            </a:r>
            <a:r>
              <a:rPr kumimoji="0" lang="zh-CN" altLang="zh-CN" sz="1800" b="0" i="0" u="none" strike="noStrike" cap="none" normalizeH="0" baseline="0" dirty="0">
                <a:ln>
                  <a:noFill/>
                </a:ln>
                <a:solidFill>
                  <a:schemeClr val="tx1"/>
                </a:solidFill>
                <a:effectLst/>
                <a:latin typeface="Arial" charset="0"/>
              </a:rPr>
              <a:t>到的作用就越大</a:t>
            </a:r>
            <a:r>
              <a:rPr kumimoji="0" lang="zh-CN" altLang="zh-CN" sz="1800" b="0" i="0" u="none" strike="noStrike" cap="none" normalizeH="0" baseline="0" dirty="0" smtClean="0">
                <a:ln>
                  <a:noFill/>
                </a:ln>
                <a:solidFill>
                  <a:schemeClr val="tx1"/>
                </a:solidFill>
                <a:effectLst/>
                <a:latin typeface="Arial" charset="0"/>
              </a:rPr>
              <a:t>。</a:t>
            </a:r>
            <a:endParaRPr lang="en-US" altLang="zh-CN" dirty="0">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r>
              <a:rPr kumimoji="0" lang="zh-CN" altLang="zh-CN" sz="1800" b="0" i="0" u="none" strike="noStrike" cap="none" normalizeH="0" baseline="0" dirty="0" smtClean="0">
                <a:ln>
                  <a:noFill/>
                </a:ln>
                <a:solidFill>
                  <a:schemeClr val="tx1"/>
                </a:solidFill>
                <a:effectLst/>
                <a:latin typeface="Arial" charset="0"/>
              </a:rPr>
              <a:t>小鸟</a:t>
            </a:r>
            <a:r>
              <a:rPr kumimoji="0" lang="zh-CN" altLang="zh-CN" sz="1800" b="0" i="0" u="none" strike="noStrike" cap="none" normalizeH="0" baseline="0" dirty="0">
                <a:ln>
                  <a:noFill/>
                </a:ln>
                <a:solidFill>
                  <a:schemeClr val="tx1"/>
                </a:solidFill>
                <a:effectLst/>
                <a:latin typeface="Arial" charset="0"/>
              </a:rPr>
              <a:t>在对状态进行更新时，会考虑到</a:t>
            </a:r>
            <a:r>
              <a:rPr kumimoji="0" lang="zh-CN" altLang="zh-CN" sz="1800" b="1" i="0" u="none" strike="noStrike" cap="none" normalizeH="0" baseline="0" dirty="0">
                <a:ln>
                  <a:noFill/>
                </a:ln>
                <a:solidFill>
                  <a:schemeClr val="tx1"/>
                </a:solidFill>
                <a:effectLst/>
                <a:latin typeface="Arial" charset="0"/>
              </a:rPr>
              <a:t>眼前利益</a:t>
            </a:r>
            <a:r>
              <a:rPr kumimoji="0" lang="zh-CN" altLang="zh-CN" sz="1800" b="1" i="0" u="none" strike="noStrike" cap="none" normalizeH="0" baseline="0" dirty="0" smtClean="0">
                <a:ln>
                  <a:noFill/>
                </a:ln>
                <a:solidFill>
                  <a:schemeClr val="tx1"/>
                </a:solidFill>
                <a:effectLst/>
                <a:latin typeface="Arial" charset="0"/>
              </a:rPr>
              <a:t>（R）</a:t>
            </a:r>
            <a:r>
              <a:rPr lang="zh-CN" altLang="en-US" b="1" dirty="0" smtClean="0">
                <a:latin typeface="Arial" charset="0"/>
              </a:rPr>
              <a:t>即选择这个动作的当前收益</a:t>
            </a:r>
            <a:r>
              <a:rPr kumimoji="0" lang="zh-CN" altLang="zh-CN" sz="1800" b="1" i="0" u="none" strike="noStrike" cap="none" normalizeH="0" baseline="0" dirty="0" smtClean="0">
                <a:ln>
                  <a:noFill/>
                </a:ln>
                <a:solidFill>
                  <a:schemeClr val="tx1"/>
                </a:solidFill>
                <a:effectLst/>
                <a:latin typeface="Arial" charset="0"/>
              </a:rPr>
              <a:t>，</a:t>
            </a:r>
            <a:r>
              <a:rPr kumimoji="0" lang="zh-CN" altLang="zh-CN" sz="1800" b="1" i="0" u="none" strike="noStrike" cap="none" normalizeH="0" baseline="0" dirty="0">
                <a:ln>
                  <a:noFill/>
                </a:ln>
                <a:solidFill>
                  <a:schemeClr val="tx1"/>
                </a:solidFill>
                <a:effectLst/>
                <a:latin typeface="Arial" charset="0"/>
              </a:rPr>
              <a:t>和记忆中的</a:t>
            </a:r>
            <a:r>
              <a:rPr kumimoji="0" lang="zh-CN" altLang="zh-CN" sz="1800" b="1" i="0" u="none" strike="noStrike" cap="none" normalizeH="0" baseline="0" dirty="0" smtClean="0">
                <a:ln>
                  <a:noFill/>
                </a:ln>
                <a:solidFill>
                  <a:schemeClr val="tx1"/>
                </a:solidFill>
                <a:effectLst/>
                <a:latin typeface="Arial" charset="0"/>
              </a:rPr>
              <a:t>利益</a:t>
            </a:r>
            <a:r>
              <a:rPr lang="en-US" altLang="zh-CN" dirty="0" err="1">
                <a:latin typeface="Arial" charset="0"/>
              </a:rPr>
              <a:t>maxQ</a:t>
            </a:r>
            <a:r>
              <a:rPr lang="en-US" altLang="zh-CN" dirty="0">
                <a:latin typeface="Arial" charset="0"/>
              </a:rPr>
              <a:t>(</a:t>
            </a:r>
            <a:r>
              <a:rPr lang="en-US" altLang="zh-CN" dirty="0" err="1">
                <a:latin typeface="Arial" charset="0"/>
              </a:rPr>
              <a:t>S’,a</a:t>
            </a:r>
            <a:r>
              <a:rPr lang="en-US" altLang="zh-CN" dirty="0">
                <a:latin typeface="Arial" charset="0"/>
              </a:rPr>
              <a:t>) </a:t>
            </a:r>
            <a:r>
              <a:rPr kumimoji="0" lang="zh-CN" altLang="zh-CN" sz="1800" b="0" i="0" u="none" strike="noStrike" cap="none" normalizeH="0" baseline="0" dirty="0" smtClean="0">
                <a:ln>
                  <a:noFill/>
                </a:ln>
                <a:solidFill>
                  <a:schemeClr val="tx1"/>
                </a:solidFill>
                <a:effectLst/>
                <a:latin typeface="Arial" charset="0"/>
              </a:rPr>
              <a:t>。</a:t>
            </a:r>
            <a:r>
              <a:rPr kumimoji="0" lang="zh-CN" altLang="zh-CN" sz="1800" b="1" i="0" u="none" strike="noStrike" cap="none" normalizeH="0" baseline="0" dirty="0" smtClean="0">
                <a:ln>
                  <a:noFill/>
                </a:ln>
                <a:solidFill>
                  <a:schemeClr val="tx1"/>
                </a:solidFill>
                <a:effectLst/>
                <a:latin typeface="Arial" charset="0"/>
              </a:rPr>
              <a:t>记忆</a:t>
            </a:r>
            <a:r>
              <a:rPr kumimoji="0" lang="zh-CN" altLang="zh-CN" sz="1800" b="1" i="0" u="none" strike="noStrike" cap="none" normalizeH="0" baseline="0" dirty="0">
                <a:ln>
                  <a:noFill/>
                </a:ln>
                <a:solidFill>
                  <a:schemeClr val="tx1"/>
                </a:solidFill>
                <a:effectLst/>
                <a:latin typeface="Arial" charset="0"/>
              </a:rPr>
              <a:t>中的</a:t>
            </a:r>
            <a:r>
              <a:rPr kumimoji="0" lang="zh-CN" altLang="zh-CN" sz="1800" b="1" i="0" u="none" strike="noStrike" cap="none" normalizeH="0" baseline="0" dirty="0" smtClean="0">
                <a:ln>
                  <a:noFill/>
                </a:ln>
                <a:solidFill>
                  <a:schemeClr val="tx1"/>
                </a:solidFill>
                <a:effectLst/>
                <a:latin typeface="Arial" charset="0"/>
              </a:rPr>
              <a:t>利益是</a:t>
            </a:r>
            <a:r>
              <a:rPr kumimoji="0" lang="zh-CN" altLang="zh-CN" sz="1800" b="1" i="0" u="none" strike="noStrike" cap="none" normalizeH="0" baseline="0" dirty="0">
                <a:ln>
                  <a:noFill/>
                </a:ln>
                <a:solidFill>
                  <a:schemeClr val="tx1"/>
                </a:solidFill>
                <a:effectLst/>
                <a:latin typeface="Arial" charset="0"/>
              </a:rPr>
              <a:t>指小鸟记忆里下一个</a:t>
            </a:r>
            <a:r>
              <a:rPr kumimoji="0" lang="zh-CN" altLang="zh-CN" sz="1800" b="1" i="0" u="none" strike="noStrike" cap="none" normalizeH="0" baseline="0" dirty="0" smtClean="0">
                <a:ln>
                  <a:noFill/>
                </a:ln>
                <a:solidFill>
                  <a:schemeClr val="tx1"/>
                </a:solidFill>
                <a:effectLst/>
                <a:latin typeface="Arial" charset="0"/>
              </a:rPr>
              <a:t>状态</a:t>
            </a:r>
            <a:r>
              <a:rPr kumimoji="0" lang="en-US" altLang="zh-CN" sz="1800" b="1" i="0" u="none" strike="noStrike" cap="none" normalizeH="0" baseline="0" dirty="0" smtClean="0">
                <a:ln>
                  <a:noFill/>
                </a:ln>
                <a:solidFill>
                  <a:schemeClr val="tx1"/>
                </a:solidFill>
                <a:effectLst/>
                <a:latin typeface="Arial" charset="0"/>
              </a:rPr>
              <a:t>S’</a:t>
            </a:r>
            <a:r>
              <a:rPr kumimoji="0" lang="zh-CN" altLang="zh-CN" sz="1800" b="0" i="0" u="none" strike="noStrike" cap="none" normalizeH="0" baseline="0" dirty="0" smtClean="0">
                <a:ln>
                  <a:noFill/>
                </a:ln>
                <a:solidFill>
                  <a:schemeClr val="tx1"/>
                </a:solidFill>
                <a:effectLst/>
                <a:latin typeface="Arial" charset="0"/>
              </a:rPr>
              <a:t>动作</a:t>
            </a:r>
            <a:r>
              <a:rPr kumimoji="0" lang="zh-CN" altLang="zh-CN" sz="1800" b="0" i="0" u="none" strike="noStrike" cap="none" normalizeH="0" baseline="0" dirty="0">
                <a:ln>
                  <a:noFill/>
                </a:ln>
                <a:solidFill>
                  <a:schemeClr val="tx1"/>
                </a:solidFill>
                <a:effectLst/>
                <a:latin typeface="Arial" charset="0"/>
              </a:rPr>
              <a:t>中效用值的最大值。如果小鸟之前在下一个</a:t>
            </a:r>
            <a:r>
              <a:rPr kumimoji="0" lang="zh-CN" altLang="zh-CN" sz="1800" b="0" i="0" u="none" strike="noStrike" cap="none" normalizeH="0" baseline="0" dirty="0" smtClean="0">
                <a:ln>
                  <a:noFill/>
                </a:ln>
                <a:solidFill>
                  <a:schemeClr val="tx1"/>
                </a:solidFill>
                <a:effectLst/>
                <a:latin typeface="Arial" charset="0"/>
              </a:rPr>
              <a:t>状态某个</a:t>
            </a:r>
            <a:r>
              <a:rPr kumimoji="0" lang="zh-CN" altLang="zh-CN" sz="1800" b="0" i="0" u="none" strike="noStrike" cap="none" normalizeH="0" baseline="0" dirty="0">
                <a:ln>
                  <a:noFill/>
                </a:ln>
                <a:solidFill>
                  <a:schemeClr val="tx1"/>
                </a:solidFill>
                <a:effectLst/>
                <a:latin typeface="Arial" charset="0"/>
              </a:rPr>
              <a:t>动作上吃过甜头（选择了某个动作之后获得了50的奖赏），那么它就更希望提早地得知这个消息，以便下回在</a:t>
            </a:r>
            <a:r>
              <a:rPr kumimoji="0" lang="zh-CN" altLang="zh-CN" sz="1800" b="0" i="0" u="none" strike="noStrike" cap="none" normalizeH="0" baseline="0" dirty="0" smtClean="0">
                <a:ln>
                  <a:noFill/>
                </a:ln>
                <a:solidFill>
                  <a:schemeClr val="tx1"/>
                </a:solidFill>
                <a:effectLst/>
                <a:latin typeface="Arial" charset="0"/>
              </a:rPr>
              <a:t>状态以</a:t>
            </a:r>
            <a:r>
              <a:rPr kumimoji="0" lang="zh-CN" altLang="zh-CN" sz="1800" b="0" i="0" u="none" strike="noStrike" cap="none" normalizeH="0" baseline="0" dirty="0">
                <a:ln>
                  <a:noFill/>
                </a:ln>
                <a:solidFill>
                  <a:schemeClr val="tx1"/>
                </a:solidFill>
                <a:effectLst/>
                <a:latin typeface="Arial" charset="0"/>
              </a:rPr>
              <a:t>通过选择正确的动作继续进入这个吃甜头的状态  </a:t>
            </a:r>
            <a:r>
              <a:rPr kumimoji="0" lang="zh-CN" altLang="zh-CN" sz="700" b="0" i="0" u="none" strike="noStrike" cap="none" normalizeH="0" baseline="0" dirty="0" smtClean="0">
                <a:ln>
                  <a:noFill/>
                </a:ln>
                <a:solidFill>
                  <a:schemeClr val="tx1"/>
                </a:solidFill>
                <a:effectLst/>
                <a:latin typeface="Arial" charset="0"/>
              </a:rPr>
              <a:t>。</a:t>
            </a:r>
            <a:endParaRPr kumimoji="0" lang="en-US" altLang="zh-CN" sz="700" b="0" i="0" u="none" strike="noStrike" cap="none" normalizeH="0" baseline="0" dirty="0" smtClean="0">
              <a:ln>
                <a:noFill/>
              </a:ln>
              <a:solidFill>
                <a:schemeClr val="tx1"/>
              </a:solidFill>
              <a:effectLst/>
              <a:latin typeface="Arial" charset="0"/>
            </a:endParaRPr>
          </a:p>
          <a:p>
            <a:pPr marL="285750" lvl="0" indent="-285750" defTabSz="914400" eaLnBrk="0" fontAlgn="base" hangingPunct="0">
              <a:spcBef>
                <a:spcPct val="0"/>
              </a:spcBef>
              <a:spcAft>
                <a:spcPct val="0"/>
              </a:spcAft>
              <a:buFont typeface="Wingdings" charset="2"/>
              <a:buChar char="Ø"/>
            </a:pPr>
            <a:r>
              <a:rPr lang="en-US" altLang="zh-CN" b="1" dirty="0" err="1"/>
              <a:t>γ</a:t>
            </a:r>
            <a:r>
              <a:rPr lang="zh-CN" altLang="en-US" b="1" dirty="0"/>
              <a:t>越大，小鸟就会越重视以往经验，越小，小鸟只重视眼前利益（</a:t>
            </a:r>
            <a:r>
              <a:rPr lang="en-US" altLang="zh-CN" b="1" dirty="0"/>
              <a:t>R</a:t>
            </a:r>
            <a:r>
              <a:rPr lang="zh-CN" altLang="en-US" b="1" dirty="0" smtClean="0"/>
              <a:t>）</a:t>
            </a:r>
            <a:endParaRPr kumimoji="0" lang="zh-CN" altLang="zh-CN" sz="1800" b="0" i="0" u="none" strike="noStrike" cap="none" normalizeH="0" baseline="0" dirty="0">
              <a:ln>
                <a:noFill/>
              </a:ln>
              <a:solidFill>
                <a:schemeClr val="tx1"/>
              </a:solidFill>
              <a:effectLst/>
              <a:latin typeface="Arial" charset="0"/>
            </a:endParaRPr>
          </a:p>
        </p:txBody>
      </p:sp>
      <p:pic>
        <p:nvPicPr>
          <p:cNvPr id="2063" name="Picture 15"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428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428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https://www.zhihu.com/equation?tex=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792" y="947622"/>
            <a:ext cx="1428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tatic.dingtalk.com/media/lALOwOfiyjfNAzk_825_5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337" y="2060147"/>
            <a:ext cx="9429914" cy="62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66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51012" y="1433014"/>
            <a:ext cx="8676222" cy="951931"/>
          </a:xfrm>
        </p:spPr>
        <p:txBody>
          <a:bodyPr/>
          <a:lstStyle/>
          <a:p>
            <a:r>
              <a:rPr kumimoji="1" lang="en-US" altLang="zh-CN" dirty="0" smtClean="0"/>
              <a:t>Thanks for listening</a:t>
            </a:r>
            <a:endParaRPr kumimoji="1" lang="zh-CN" altLang="en-US" dirty="0"/>
          </a:p>
        </p:txBody>
      </p:sp>
    </p:spTree>
    <p:extLst>
      <p:ext uri="{BB962C8B-B14F-4D97-AF65-F5344CB8AC3E}">
        <p14:creationId xmlns:p14="http://schemas.microsoft.com/office/powerpoint/2010/main" val="725185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87116" y="1607023"/>
            <a:ext cx="9226471" cy="3045188"/>
          </a:xfrm>
        </p:spPr>
        <p:txBody>
          <a:bodyPr>
            <a:noAutofit/>
          </a:bodyPr>
          <a:lstStyle/>
          <a:p>
            <a:pPr marL="342900" indent="-342900" algn="l">
              <a:buFont typeface="Wingdings" charset="2"/>
              <a:buChar char="Ø"/>
            </a:pPr>
            <a:r>
              <a:rPr kumimoji="1" lang="en-US" altLang="zh-CN" sz="3200" b="1" dirty="0"/>
              <a:t>Min-max</a:t>
            </a:r>
            <a:r>
              <a:rPr kumimoji="1" lang="zh-CN" altLang="en-US" sz="3200" b="1" dirty="0"/>
              <a:t> 搜索树</a:t>
            </a:r>
            <a:endParaRPr kumimoji="1" lang="en-US" altLang="zh-CN" sz="3200" b="1" dirty="0"/>
          </a:p>
          <a:p>
            <a:pPr marL="342900" indent="-342900" algn="l">
              <a:buFont typeface="Wingdings" charset="2"/>
              <a:buChar char="Ø"/>
            </a:pPr>
            <a:r>
              <a:rPr kumimoji="1" lang="zh-CN" altLang="en-US" sz="3200" b="1" dirty="0" smtClean="0"/>
              <a:t>蒙特卡洛树搜索（</a:t>
            </a:r>
            <a:r>
              <a:rPr lang="en-US" altLang="zh-CN" sz="3200" b="1" dirty="0" smtClean="0">
                <a:effectLst/>
              </a:rPr>
              <a:t> Monte Carlo Tree Search </a:t>
            </a:r>
            <a:r>
              <a:rPr kumimoji="1" lang="zh-CN" altLang="en-US" sz="3200" b="1" dirty="0" smtClean="0"/>
              <a:t>）</a:t>
            </a:r>
            <a:endParaRPr kumimoji="1" lang="en-US" altLang="zh-CN" sz="3200" b="1" dirty="0" smtClean="0"/>
          </a:p>
          <a:p>
            <a:pPr marL="342900" indent="-342900" algn="l">
              <a:buFont typeface="Wingdings" charset="2"/>
              <a:buChar char="Ø"/>
            </a:pPr>
            <a:r>
              <a:rPr kumimoji="1" lang="en-US" altLang="zh-CN" sz="3200" b="1" dirty="0" smtClean="0"/>
              <a:t>Q-learning</a:t>
            </a:r>
          </a:p>
        </p:txBody>
      </p:sp>
    </p:spTree>
    <p:extLst>
      <p:ext uri="{BB962C8B-B14F-4D97-AF65-F5344CB8AC3E}">
        <p14:creationId xmlns:p14="http://schemas.microsoft.com/office/powerpoint/2010/main" val="1854499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6674" y="288758"/>
            <a:ext cx="4186990" cy="646331"/>
          </a:xfrm>
          <a:prstGeom prst="rect">
            <a:avLst/>
          </a:prstGeom>
          <a:noFill/>
        </p:spPr>
        <p:txBody>
          <a:bodyPr wrap="square" rtlCol="0">
            <a:spAutoFit/>
          </a:bodyPr>
          <a:lstStyle/>
          <a:p>
            <a:r>
              <a:rPr kumimoji="1" lang="en-US" altLang="zh-CN" sz="3600" dirty="0" smtClean="0"/>
              <a:t>min-max</a:t>
            </a:r>
            <a:r>
              <a:rPr kumimoji="1" lang="zh-CN" altLang="en-US" sz="3600" dirty="0" smtClean="0"/>
              <a:t>搜索树</a:t>
            </a:r>
            <a:endParaRPr kumimoji="1" lang="zh-CN" altLang="en-US" sz="3600" dirty="0"/>
          </a:p>
        </p:txBody>
      </p:sp>
      <p:pic>
        <p:nvPicPr>
          <p:cNvPr id="2" name="图片 1"/>
          <p:cNvPicPr>
            <a:picLocks noChangeAspect="1"/>
          </p:cNvPicPr>
          <p:nvPr/>
        </p:nvPicPr>
        <p:blipFill>
          <a:blip r:embed="rId3"/>
          <a:stretch>
            <a:fillRect/>
          </a:stretch>
        </p:blipFill>
        <p:spPr>
          <a:xfrm>
            <a:off x="647700" y="1352184"/>
            <a:ext cx="4774532" cy="4489735"/>
          </a:xfrm>
          <a:prstGeom prst="rect">
            <a:avLst/>
          </a:prstGeom>
        </p:spPr>
      </p:pic>
      <p:sp>
        <p:nvSpPr>
          <p:cNvPr id="3" name="文本框 2"/>
          <p:cNvSpPr txBox="1"/>
          <p:nvPr/>
        </p:nvSpPr>
        <p:spPr>
          <a:xfrm>
            <a:off x="6095998" y="1352184"/>
            <a:ext cx="4957011" cy="1754326"/>
          </a:xfrm>
          <a:prstGeom prst="rect">
            <a:avLst/>
          </a:prstGeom>
          <a:noFill/>
        </p:spPr>
        <p:txBody>
          <a:bodyPr wrap="square" rtlCol="0">
            <a:spAutoFit/>
          </a:bodyPr>
          <a:lstStyle/>
          <a:p>
            <a:r>
              <a:rPr kumimoji="1" lang="zh-CN" altLang="en-US" dirty="0" smtClean="0"/>
              <a:t>在当前棋局下，黑子可以选择</a:t>
            </a:r>
            <a:r>
              <a:rPr kumimoji="1" lang="en-US" altLang="zh-CN" dirty="0" smtClean="0"/>
              <a:t>b1,b2</a:t>
            </a:r>
            <a:r>
              <a:rPr kumimoji="1" lang="zh-CN" altLang="en-US" dirty="0" smtClean="0"/>
              <a:t>，白子对于</a:t>
            </a:r>
            <a:r>
              <a:rPr kumimoji="1" lang="en-US" altLang="zh-CN" dirty="0" smtClean="0"/>
              <a:t>b1</a:t>
            </a:r>
            <a:r>
              <a:rPr kumimoji="1" lang="zh-CN" altLang="en-US" dirty="0" smtClean="0"/>
              <a:t>可选择</a:t>
            </a:r>
            <a:r>
              <a:rPr kumimoji="1" lang="en-US" altLang="zh-CN" dirty="0" smtClean="0"/>
              <a:t>w1,w2</a:t>
            </a:r>
            <a:r>
              <a:rPr kumimoji="1" lang="zh-CN" altLang="en-US" dirty="0" smtClean="0"/>
              <a:t>，对</a:t>
            </a:r>
            <a:r>
              <a:rPr kumimoji="1" lang="en-US" altLang="zh-CN" dirty="0" smtClean="0"/>
              <a:t>b2</a:t>
            </a:r>
            <a:r>
              <a:rPr kumimoji="1" lang="zh-CN" altLang="en-US" dirty="0" smtClean="0"/>
              <a:t>可选择</a:t>
            </a:r>
            <a:r>
              <a:rPr kumimoji="1" lang="en-US" altLang="zh-CN" dirty="0" smtClean="0"/>
              <a:t>w3,w4,w5</a:t>
            </a:r>
            <a:r>
              <a:rPr kumimoji="1" lang="zh-CN" altLang="en-US" dirty="0" smtClean="0"/>
              <a:t>。然后到达黑子对应的胜率。</a:t>
            </a:r>
            <a:r>
              <a:rPr kumimoji="1" lang="zh-CN" altLang="en-US" dirty="0"/>
              <a:t>选择</a:t>
            </a:r>
            <a:r>
              <a:rPr kumimoji="1" lang="en-US" altLang="zh-CN" dirty="0"/>
              <a:t>b1</a:t>
            </a:r>
            <a:r>
              <a:rPr kumimoji="1" lang="zh-CN" altLang="en-US" dirty="0"/>
              <a:t>平均胜率</a:t>
            </a:r>
            <a:r>
              <a:rPr kumimoji="1" lang="en-US" altLang="zh-CN" dirty="0"/>
              <a:t>(50+48)/2&lt;</a:t>
            </a:r>
            <a:r>
              <a:rPr kumimoji="1" lang="zh-CN" altLang="en-US" dirty="0"/>
              <a:t>选择</a:t>
            </a:r>
            <a:r>
              <a:rPr kumimoji="1" lang="en-US" altLang="zh-CN" dirty="0"/>
              <a:t>b2</a:t>
            </a:r>
            <a:r>
              <a:rPr kumimoji="1" lang="zh-CN" altLang="en-US" dirty="0"/>
              <a:t>平均胜率</a:t>
            </a:r>
            <a:r>
              <a:rPr kumimoji="1" lang="en-US" altLang="zh-CN" dirty="0"/>
              <a:t>(62+45+58)/</a:t>
            </a:r>
            <a:r>
              <a:rPr kumimoji="1" lang="en-US" altLang="zh-CN" dirty="0" smtClean="0"/>
              <a:t>3</a:t>
            </a:r>
            <a:r>
              <a:rPr kumimoji="1" lang="zh-CN" altLang="en-US" dirty="0" smtClean="0"/>
              <a:t>，当前选择</a:t>
            </a:r>
            <a:r>
              <a:rPr kumimoji="1" lang="en-US" altLang="zh-CN" dirty="0" smtClean="0"/>
              <a:t>b2</a:t>
            </a:r>
            <a:endParaRPr kumimoji="1" lang="zh-CN" altLang="en-US" dirty="0"/>
          </a:p>
          <a:p>
            <a:endParaRPr kumimoji="1" lang="zh-CN" altLang="en-US" dirty="0"/>
          </a:p>
        </p:txBody>
      </p:sp>
      <p:sp>
        <p:nvSpPr>
          <p:cNvPr id="9" name="下箭头 8"/>
          <p:cNvSpPr/>
          <p:nvPr/>
        </p:nvSpPr>
        <p:spPr>
          <a:xfrm>
            <a:off x="8005006" y="2986882"/>
            <a:ext cx="641684" cy="7860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6304547" y="4087686"/>
            <a:ext cx="5053264" cy="1200329"/>
          </a:xfrm>
          <a:prstGeom prst="rect">
            <a:avLst/>
          </a:prstGeom>
          <a:noFill/>
        </p:spPr>
        <p:txBody>
          <a:bodyPr wrap="square" rtlCol="0">
            <a:spAutoFit/>
          </a:bodyPr>
          <a:lstStyle/>
          <a:p>
            <a:r>
              <a:rPr lang="zh-CN" altLang="en-US" dirty="0" smtClean="0"/>
              <a:t>已知白子足够聪明，会</a:t>
            </a:r>
            <a:r>
              <a:rPr lang="zh-CN" altLang="en-US" dirty="0"/>
              <a:t>在黑棋走</a:t>
            </a:r>
            <a:r>
              <a:rPr lang="en-US" altLang="zh-CN" dirty="0"/>
              <a:t>b1</a:t>
            </a:r>
            <a:r>
              <a:rPr lang="zh-CN" altLang="en-US" dirty="0"/>
              <a:t>的时候回应以</a:t>
            </a:r>
            <a:r>
              <a:rPr lang="en-US" altLang="zh-CN" dirty="0"/>
              <a:t>w2</a:t>
            </a:r>
            <a:r>
              <a:rPr lang="zh-CN" altLang="en-US" dirty="0"/>
              <a:t>（尽量降低黑棋的胜率），在黑棋走</a:t>
            </a:r>
            <a:r>
              <a:rPr lang="en-US" altLang="zh-CN" dirty="0"/>
              <a:t>b2</a:t>
            </a:r>
            <a:r>
              <a:rPr lang="zh-CN" altLang="en-US" dirty="0"/>
              <a:t>的时候回应以</a:t>
            </a:r>
            <a:r>
              <a:rPr lang="en-US" altLang="zh-CN" dirty="0"/>
              <a:t>w4</a:t>
            </a:r>
            <a:r>
              <a:rPr lang="zh-CN" altLang="en-US" dirty="0"/>
              <a:t>（尽量降低黑棋的胜率）</a:t>
            </a:r>
            <a:r>
              <a:rPr lang="zh-CN" altLang="en-US" dirty="0" smtClean="0"/>
              <a:t>。因此黑子的正解是</a:t>
            </a:r>
            <a:r>
              <a:rPr lang="en-US" altLang="zh-CN" dirty="0" smtClean="0"/>
              <a:t>b1</a:t>
            </a:r>
            <a:endParaRPr kumimoji="1" lang="zh-CN" altLang="en-US" dirty="0"/>
          </a:p>
        </p:txBody>
      </p:sp>
      <p:sp>
        <p:nvSpPr>
          <p:cNvPr id="13" name="文本框 12"/>
          <p:cNvSpPr txBox="1"/>
          <p:nvPr/>
        </p:nvSpPr>
        <p:spPr>
          <a:xfrm>
            <a:off x="8831179" y="3144253"/>
            <a:ext cx="2221830" cy="369332"/>
          </a:xfrm>
          <a:prstGeom prst="rect">
            <a:avLst/>
          </a:prstGeom>
          <a:noFill/>
        </p:spPr>
        <p:txBody>
          <a:bodyPr wrap="square" rtlCol="0">
            <a:spAutoFit/>
          </a:bodyPr>
          <a:lstStyle/>
          <a:p>
            <a:r>
              <a:rPr kumimoji="1" lang="en-US" altLang="zh-CN" dirty="0" smtClean="0"/>
              <a:t>Right</a:t>
            </a:r>
            <a:r>
              <a:rPr kumimoji="1" lang="zh-CN" altLang="en-US" dirty="0" smtClean="0"/>
              <a:t>？</a:t>
            </a:r>
            <a:endParaRPr kumimoji="1" lang="zh-CN" altLang="en-US" dirty="0"/>
          </a:p>
        </p:txBody>
      </p:sp>
    </p:spTree>
    <p:extLst>
      <p:ext uri="{BB962C8B-B14F-4D97-AF65-F5344CB8AC3E}">
        <p14:creationId xmlns:p14="http://schemas.microsoft.com/office/powerpoint/2010/main" val="1038510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6674" y="288758"/>
            <a:ext cx="4186990" cy="646331"/>
          </a:xfrm>
          <a:prstGeom prst="rect">
            <a:avLst/>
          </a:prstGeom>
          <a:noFill/>
        </p:spPr>
        <p:txBody>
          <a:bodyPr wrap="square" rtlCol="0">
            <a:spAutoFit/>
          </a:bodyPr>
          <a:lstStyle/>
          <a:p>
            <a:r>
              <a:rPr kumimoji="1" lang="en-US" altLang="zh-CN" sz="3600" dirty="0"/>
              <a:t>min-max</a:t>
            </a:r>
            <a:r>
              <a:rPr kumimoji="1" lang="zh-CN" altLang="en-US" sz="3600" dirty="0"/>
              <a:t>搜索树</a:t>
            </a:r>
          </a:p>
        </p:txBody>
      </p:sp>
      <p:sp>
        <p:nvSpPr>
          <p:cNvPr id="6" name="文本框 5"/>
          <p:cNvSpPr txBox="1"/>
          <p:nvPr/>
        </p:nvSpPr>
        <p:spPr>
          <a:xfrm>
            <a:off x="7154779" y="1823037"/>
            <a:ext cx="4812632" cy="3416320"/>
          </a:xfrm>
          <a:prstGeom prst="rect">
            <a:avLst/>
          </a:prstGeom>
          <a:noFill/>
        </p:spPr>
        <p:txBody>
          <a:bodyPr wrap="square" rtlCol="0">
            <a:spAutoFit/>
          </a:bodyPr>
          <a:lstStyle/>
          <a:p>
            <a:r>
              <a:rPr kumimoji="1" lang="zh-CN" altLang="en-US" dirty="0" smtClean="0"/>
              <a:t>在搜索树中，假定博弈双方都尽自己最大努力获得好结果，一方选择将其优势最大化</a:t>
            </a:r>
            <a:r>
              <a:rPr kumimoji="1" lang="en-US" altLang="zh-CN" dirty="0" smtClean="0"/>
              <a:t>(max)</a:t>
            </a:r>
            <a:r>
              <a:rPr kumimoji="1" lang="zh-CN" altLang="en-US" dirty="0" smtClean="0"/>
              <a:t>，另一方选择使对手优势最小化</a:t>
            </a:r>
            <a:r>
              <a:rPr kumimoji="1" lang="en-US" altLang="zh-CN" dirty="0" smtClean="0"/>
              <a:t>(min)</a:t>
            </a:r>
            <a:r>
              <a:rPr kumimoji="1" lang="zh-CN" altLang="en-US" dirty="0" smtClean="0"/>
              <a:t>。</a:t>
            </a:r>
            <a:endParaRPr kumimoji="1" lang="en-US" altLang="zh-CN" dirty="0" smtClean="0"/>
          </a:p>
          <a:p>
            <a:r>
              <a:rPr lang="zh-CN" altLang="en-US" dirty="0" smtClean="0"/>
              <a:t>是</a:t>
            </a:r>
            <a:r>
              <a:rPr lang="zh-CN" altLang="en-US" dirty="0"/>
              <a:t>一个由底往上的过程：先把搜索树画</a:t>
            </a:r>
            <a:r>
              <a:rPr lang="zh-CN" altLang="en-US" dirty="0" smtClean="0"/>
              <a:t>到可以</a:t>
            </a:r>
            <a:r>
              <a:rPr lang="zh-CN" altLang="en-US" dirty="0"/>
              <a:t>承受的深度，然后逐层往上取最大值或最小值回溯，就可以看到双方的正解（如果胜率评估是准确的） </a:t>
            </a:r>
            <a:r>
              <a:rPr lang="zh-CN" altLang="en-US" dirty="0" smtClean="0"/>
              <a:t>。实际编程时，</a:t>
            </a:r>
            <a:r>
              <a:rPr lang="zh-CN" altLang="en-US" dirty="0"/>
              <a:t>是往下不断生长节点，然后动态更新每个父节点的胜</a:t>
            </a:r>
            <a:r>
              <a:rPr lang="zh-CN" altLang="en-US" dirty="0" smtClean="0"/>
              <a:t>率值，</a:t>
            </a:r>
            <a:r>
              <a:rPr lang="zh-CN" altLang="en-US" dirty="0"/>
              <a:t>在实际对局中，胜率评估会有不准确的地方，这就会导致“地平线效应”，即由于电脑思考的深度不够，且胜率评估不够准确，因此没有看见正解。</a:t>
            </a:r>
            <a:endParaRPr kumimoji="1" lang="zh-CN" altLang="en-US" dirty="0"/>
          </a:p>
        </p:txBody>
      </p:sp>
      <p:pic>
        <p:nvPicPr>
          <p:cNvPr id="2" name="图片 1"/>
          <p:cNvPicPr>
            <a:picLocks noChangeAspect="1"/>
          </p:cNvPicPr>
          <p:nvPr/>
        </p:nvPicPr>
        <p:blipFill>
          <a:blip r:embed="rId3"/>
          <a:stretch>
            <a:fillRect/>
          </a:stretch>
        </p:blipFill>
        <p:spPr>
          <a:xfrm>
            <a:off x="156411" y="1620252"/>
            <a:ext cx="6533147" cy="3821891"/>
          </a:xfrm>
          <a:prstGeom prst="rect">
            <a:avLst/>
          </a:prstGeom>
        </p:spPr>
      </p:pic>
    </p:spTree>
    <p:extLst>
      <p:ext uri="{BB962C8B-B14F-4D97-AF65-F5344CB8AC3E}">
        <p14:creationId xmlns:p14="http://schemas.microsoft.com/office/powerpoint/2010/main" val="4265174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23123" y="516355"/>
            <a:ext cx="3657600" cy="461665"/>
          </a:xfrm>
          <a:prstGeom prst="rect">
            <a:avLst/>
          </a:prstGeom>
          <a:noFill/>
        </p:spPr>
        <p:txBody>
          <a:bodyPr wrap="square" rtlCol="0">
            <a:spAutoFit/>
          </a:bodyPr>
          <a:lstStyle/>
          <a:p>
            <a:r>
              <a:rPr kumimoji="1" lang="en-US" altLang="zh-CN" sz="2400" dirty="0" smtClean="0"/>
              <a:t>Min</a:t>
            </a:r>
            <a:r>
              <a:rPr kumimoji="1" lang="en-US" altLang="zh-CN" sz="2400" dirty="0"/>
              <a:t>-</a:t>
            </a:r>
            <a:r>
              <a:rPr kumimoji="1" lang="en-US" altLang="zh-CN" sz="2400" dirty="0" smtClean="0"/>
              <a:t>max</a:t>
            </a:r>
            <a:r>
              <a:rPr kumimoji="1" lang="zh-CN" altLang="en-US" sz="2400" dirty="0" smtClean="0"/>
              <a:t>应用到围棋上</a:t>
            </a:r>
            <a:endParaRPr kumimoji="1" lang="zh-CN" altLang="en-US" sz="2400" dirty="0"/>
          </a:p>
        </p:txBody>
      </p:sp>
      <p:sp>
        <p:nvSpPr>
          <p:cNvPr id="2" name="下箭头 1"/>
          <p:cNvSpPr/>
          <p:nvPr/>
        </p:nvSpPr>
        <p:spPr>
          <a:xfrm>
            <a:off x="2006870" y="1206487"/>
            <a:ext cx="484632" cy="11668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79550" y="3187189"/>
            <a:ext cx="5996029" cy="2031325"/>
          </a:xfrm>
          <a:prstGeom prst="rect">
            <a:avLst/>
          </a:prstGeom>
          <a:noFill/>
        </p:spPr>
        <p:txBody>
          <a:bodyPr wrap="square" rtlCol="0">
            <a:spAutoFit/>
          </a:bodyPr>
          <a:lstStyle/>
          <a:p>
            <a:pPr marL="285750" indent="-285750">
              <a:buFont typeface="Wingdings" charset="2"/>
              <a:buChar char="Ø"/>
            </a:pPr>
            <a:r>
              <a:rPr lang="zh-CN" altLang="en-US" dirty="0"/>
              <a:t>搜索树太广。棋盘太大了，每一方在每一步都有很多著法可选</a:t>
            </a:r>
            <a:r>
              <a:rPr lang="zh-CN" altLang="en-US" dirty="0" smtClean="0"/>
              <a:t>。</a:t>
            </a:r>
            <a:endParaRPr lang="en-US" altLang="zh-CN" dirty="0" smtClean="0"/>
          </a:p>
          <a:p>
            <a:pPr marL="285750" indent="-285750">
              <a:buFont typeface="Wingdings" charset="2"/>
              <a:buChar char="Ø"/>
            </a:pPr>
            <a:r>
              <a:rPr lang="zh-CN" altLang="en-US" dirty="0" smtClean="0"/>
              <a:t>很</a:t>
            </a:r>
            <a:r>
              <a:rPr lang="zh-CN" altLang="en-US" dirty="0"/>
              <a:t>难评估胜率。除非把搜索树走到终局，这意味着要走够三百多步（因为对于电脑来说，甚至很难判断何时才是双方都同意的终局，所以只能傻傻地填子，一直到双方都真的没地方可以走为止）。简单地说，搜索树也需要特别深。</a:t>
            </a:r>
          </a:p>
        </p:txBody>
      </p:sp>
      <p:sp>
        <p:nvSpPr>
          <p:cNvPr id="7" name="文本框 6"/>
          <p:cNvSpPr txBox="1"/>
          <p:nvPr/>
        </p:nvSpPr>
        <p:spPr>
          <a:xfrm>
            <a:off x="2491502" y="1451749"/>
            <a:ext cx="3513222" cy="369332"/>
          </a:xfrm>
          <a:prstGeom prst="rect">
            <a:avLst/>
          </a:prstGeom>
          <a:noFill/>
        </p:spPr>
        <p:txBody>
          <a:bodyPr wrap="square" rtlCol="0">
            <a:spAutoFit/>
          </a:bodyPr>
          <a:lstStyle/>
          <a:p>
            <a:r>
              <a:rPr kumimoji="1" lang="zh-CN" altLang="en-US" dirty="0" smtClean="0"/>
              <a:t>可取吗？</a:t>
            </a:r>
            <a:endParaRPr kumimoji="1" lang="zh-CN" altLang="en-US" dirty="0"/>
          </a:p>
        </p:txBody>
      </p:sp>
      <p:sp>
        <p:nvSpPr>
          <p:cNvPr id="8" name="上箭头 7"/>
          <p:cNvSpPr/>
          <p:nvPr/>
        </p:nvSpPr>
        <p:spPr>
          <a:xfrm rot="2620835">
            <a:off x="5559759" y="1589767"/>
            <a:ext cx="625640" cy="11309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7091576" y="562521"/>
            <a:ext cx="3720803" cy="369332"/>
          </a:xfrm>
          <a:prstGeom prst="rect">
            <a:avLst/>
          </a:prstGeom>
          <a:noFill/>
        </p:spPr>
        <p:txBody>
          <a:bodyPr wrap="square" rtlCol="0">
            <a:spAutoFit/>
          </a:bodyPr>
          <a:lstStyle/>
          <a:p>
            <a:r>
              <a:rPr kumimoji="1" lang="zh-CN" altLang="en-US" smtClean="0"/>
              <a:t>蒙特卡洛搜索树</a:t>
            </a:r>
            <a:endParaRPr kumimoji="1" lang="zh-CN" altLang="en-US"/>
          </a:p>
        </p:txBody>
      </p:sp>
      <p:sp>
        <p:nvSpPr>
          <p:cNvPr id="10" name="文本框 9"/>
          <p:cNvSpPr txBox="1"/>
          <p:nvPr/>
        </p:nvSpPr>
        <p:spPr>
          <a:xfrm>
            <a:off x="6882063" y="1821081"/>
            <a:ext cx="3785937" cy="3416320"/>
          </a:xfrm>
          <a:prstGeom prst="rect">
            <a:avLst/>
          </a:prstGeom>
          <a:noFill/>
        </p:spPr>
        <p:txBody>
          <a:bodyPr wrap="square" rtlCol="0">
            <a:spAutoFit/>
          </a:bodyPr>
          <a:lstStyle/>
          <a:p>
            <a:pPr marL="285750" indent="-285750">
              <a:buFont typeface="Wingdings" charset="2"/>
              <a:buChar char="Ø"/>
            </a:pPr>
            <a:r>
              <a:rPr lang="zh-CN" altLang="en-US" b="1" dirty="0" smtClean="0"/>
              <a:t>给</a:t>
            </a:r>
            <a:r>
              <a:rPr lang="zh-CN" altLang="en-US" b="1" dirty="0"/>
              <a:t>出一个局面评估，虽然不准，但比没有强</a:t>
            </a:r>
            <a:r>
              <a:rPr lang="zh-CN" altLang="en-US" dirty="0"/>
              <a:t>。这就部分解决了第二个问题</a:t>
            </a:r>
            <a:r>
              <a:rPr lang="zh-CN" altLang="en-US" dirty="0" smtClean="0"/>
              <a:t>。</a:t>
            </a:r>
            <a:endParaRPr lang="en-US" altLang="zh-CN" dirty="0"/>
          </a:p>
          <a:p>
            <a:pPr marL="285750" indent="-285750">
              <a:buFont typeface="Wingdings" charset="2"/>
              <a:buChar char="Ø"/>
            </a:pPr>
            <a:r>
              <a:rPr lang="zh-CN" altLang="en-US" b="1" dirty="0" smtClean="0"/>
              <a:t>根据蒙特卡洛搜索树设计，会较好地自动集中到“更值得搜索的变化” （也不一定准）</a:t>
            </a:r>
            <a:r>
              <a:rPr lang="zh-CN" altLang="en-US" dirty="0" smtClean="0"/>
              <a:t>。如果发现一个不错的著法，蒙特卡洛树搜索会较快地把它看到很深，可以说结合了广度优先搜索和深度优先搜索。这就部分解决了第一个问题。</a:t>
            </a:r>
          </a:p>
          <a:p>
            <a:endParaRPr kumimoji="1" lang="zh-CN" altLang="en-US" dirty="0"/>
          </a:p>
        </p:txBody>
      </p:sp>
    </p:spTree>
    <p:extLst>
      <p:ext uri="{BB962C8B-B14F-4D97-AF65-F5344CB8AC3E}">
        <p14:creationId xmlns:p14="http://schemas.microsoft.com/office/powerpoint/2010/main" val="10236656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6674" y="288758"/>
            <a:ext cx="4186990" cy="646331"/>
          </a:xfrm>
          <a:prstGeom prst="rect">
            <a:avLst/>
          </a:prstGeom>
          <a:noFill/>
        </p:spPr>
        <p:txBody>
          <a:bodyPr wrap="square" rtlCol="0">
            <a:spAutoFit/>
          </a:bodyPr>
          <a:lstStyle/>
          <a:p>
            <a:r>
              <a:rPr kumimoji="1" lang="zh-CN" altLang="en-US" sz="3600" dirty="0" smtClean="0"/>
              <a:t>蒙特卡洛树搜索</a:t>
            </a:r>
            <a:endParaRPr kumimoji="1" lang="zh-CN" altLang="en-US" sz="3600" dirty="0"/>
          </a:p>
        </p:txBody>
      </p:sp>
      <p:pic>
        <p:nvPicPr>
          <p:cNvPr id="7" name="图片 6"/>
          <p:cNvPicPr>
            <a:picLocks noChangeAspect="1"/>
          </p:cNvPicPr>
          <p:nvPr/>
        </p:nvPicPr>
        <p:blipFill>
          <a:blip r:embed="rId3"/>
          <a:stretch>
            <a:fillRect/>
          </a:stretch>
        </p:blipFill>
        <p:spPr>
          <a:xfrm>
            <a:off x="1147010" y="1102544"/>
            <a:ext cx="7620000" cy="2540000"/>
          </a:xfrm>
          <a:prstGeom prst="rect">
            <a:avLst/>
          </a:prstGeom>
        </p:spPr>
      </p:pic>
      <p:sp>
        <p:nvSpPr>
          <p:cNvPr id="8" name="矩形 7"/>
          <p:cNvSpPr/>
          <p:nvPr/>
        </p:nvSpPr>
        <p:spPr>
          <a:xfrm>
            <a:off x="577516" y="3818019"/>
            <a:ext cx="9336505" cy="2862322"/>
          </a:xfrm>
          <a:prstGeom prst="rect">
            <a:avLst/>
          </a:prstGeom>
        </p:spPr>
        <p:txBody>
          <a:bodyPr wrap="square">
            <a:spAutoFit/>
          </a:bodyPr>
          <a:lstStyle/>
          <a:p>
            <a:pPr marL="285750" indent="-285750">
              <a:buFont typeface="Wingdings" charset="2"/>
              <a:buChar char="Ø"/>
            </a:pPr>
            <a:r>
              <a:rPr lang="zh-CN" altLang="en-US" b="1" dirty="0" smtClean="0">
                <a:latin typeface="微软雅黑" charset="-122"/>
              </a:rPr>
              <a:t>选择</a:t>
            </a:r>
            <a:r>
              <a:rPr lang="zh-CN" altLang="en-US" dirty="0">
                <a:latin typeface="微软雅黑" charset="-122"/>
              </a:rPr>
              <a:t>（</a:t>
            </a:r>
            <a:r>
              <a:rPr lang="en-US" altLang="zh-CN" dirty="0">
                <a:latin typeface="微软雅黑" charset="-122"/>
              </a:rPr>
              <a:t>Selection</a:t>
            </a:r>
            <a:r>
              <a:rPr lang="zh-CN" altLang="en-US" dirty="0">
                <a:latin typeface="微软雅黑" charset="-122"/>
              </a:rPr>
              <a:t>）。从根节点往下走，每次都选一个“最值得看的子节点”（具体</a:t>
            </a:r>
            <a:r>
              <a:rPr lang="zh-CN" altLang="en-US" dirty="0" smtClean="0">
                <a:latin typeface="微软雅黑" charset="-122"/>
              </a:rPr>
              <a:t>规则下一页）</a:t>
            </a:r>
            <a:r>
              <a:rPr lang="zh-CN" altLang="en-US" dirty="0">
                <a:latin typeface="微软雅黑" charset="-122"/>
              </a:rPr>
              <a:t>，直到来到一个“存在未扩展的子节点”的节点，如图中的</a:t>
            </a:r>
            <a:r>
              <a:rPr lang="en-US" altLang="zh-CN" dirty="0">
                <a:latin typeface="微软雅黑" charset="-122"/>
              </a:rPr>
              <a:t>3/3</a:t>
            </a:r>
            <a:r>
              <a:rPr lang="zh-CN" altLang="en-US" dirty="0">
                <a:latin typeface="微软雅黑" charset="-122"/>
              </a:rPr>
              <a:t>节点</a:t>
            </a:r>
            <a:r>
              <a:rPr lang="zh-CN" altLang="en-US" dirty="0" smtClean="0">
                <a:latin typeface="微软雅黑" charset="-122"/>
              </a:rPr>
              <a:t>。 “</a:t>
            </a:r>
            <a:r>
              <a:rPr lang="zh-CN" altLang="en-US" dirty="0">
                <a:latin typeface="微软雅黑" charset="-122"/>
              </a:rPr>
              <a:t>存在未扩展的子节点</a:t>
            </a:r>
            <a:r>
              <a:rPr lang="zh-CN" altLang="en-US" dirty="0" smtClean="0">
                <a:latin typeface="微软雅黑" charset="-122"/>
              </a:rPr>
              <a:t>”是</a:t>
            </a:r>
            <a:r>
              <a:rPr lang="zh-CN" altLang="en-US" dirty="0">
                <a:latin typeface="微软雅黑" charset="-122"/>
              </a:rPr>
              <a:t>指这个局面存在未走过的后续着法</a:t>
            </a:r>
            <a:r>
              <a:rPr lang="zh-CN" altLang="en-US" dirty="0" smtClean="0">
                <a:latin typeface="微软雅黑" charset="-122"/>
              </a:rPr>
              <a:t>。</a:t>
            </a:r>
            <a:endParaRPr lang="en-US" altLang="zh-CN" dirty="0" smtClean="0">
              <a:latin typeface="微软雅黑" charset="-122"/>
            </a:endParaRPr>
          </a:p>
          <a:p>
            <a:pPr marL="285750" indent="-285750">
              <a:buFont typeface="Wingdings" charset="2"/>
              <a:buChar char="Ø"/>
            </a:pPr>
            <a:r>
              <a:rPr lang="zh-CN" altLang="en-US" b="1" dirty="0" smtClean="0">
                <a:latin typeface="微软雅黑" charset="-122"/>
              </a:rPr>
              <a:t>扩展</a:t>
            </a:r>
            <a:r>
              <a:rPr lang="zh-CN" altLang="en-US" dirty="0">
                <a:latin typeface="微软雅黑" charset="-122"/>
              </a:rPr>
              <a:t>（</a:t>
            </a:r>
            <a:r>
              <a:rPr lang="en-US" altLang="zh-CN" dirty="0">
                <a:latin typeface="微软雅黑" charset="-122"/>
              </a:rPr>
              <a:t>Expansion</a:t>
            </a:r>
            <a:r>
              <a:rPr lang="zh-CN" altLang="en-US" dirty="0">
                <a:latin typeface="微软雅黑" charset="-122"/>
              </a:rPr>
              <a:t>）</a:t>
            </a:r>
            <a:r>
              <a:rPr lang="zh-CN" altLang="en-US" dirty="0" smtClean="0">
                <a:latin typeface="微软雅黑" charset="-122"/>
              </a:rPr>
              <a:t>，给</a:t>
            </a:r>
            <a:r>
              <a:rPr lang="zh-CN" altLang="en-US" dirty="0">
                <a:latin typeface="微软雅黑" charset="-122"/>
              </a:rPr>
              <a:t>这个节点加上一个</a:t>
            </a:r>
            <a:r>
              <a:rPr lang="en-US" altLang="zh-CN" dirty="0">
                <a:latin typeface="微软雅黑" charset="-122"/>
              </a:rPr>
              <a:t>0/0</a:t>
            </a:r>
            <a:r>
              <a:rPr lang="zh-CN" altLang="en-US" dirty="0">
                <a:latin typeface="微软雅黑" charset="-122"/>
              </a:rPr>
              <a:t>子节点，对应之前所说的“未扩展的子节点”，就是还没有试过的一个</a:t>
            </a:r>
            <a:r>
              <a:rPr lang="zh-CN" altLang="en-US" dirty="0" smtClean="0">
                <a:latin typeface="微软雅黑" charset="-122"/>
              </a:rPr>
              <a:t>着法。</a:t>
            </a:r>
            <a:endParaRPr lang="en-US" altLang="zh-CN" dirty="0" smtClean="0">
              <a:latin typeface="微软雅黑" charset="-122"/>
            </a:endParaRPr>
          </a:p>
          <a:p>
            <a:pPr marL="285750" indent="-285750">
              <a:buFont typeface="Wingdings" charset="2"/>
              <a:buChar char="Ø"/>
            </a:pPr>
            <a:r>
              <a:rPr lang="zh-CN" altLang="en-US" b="1" dirty="0" smtClean="0">
                <a:latin typeface="微软雅黑" charset="-122"/>
              </a:rPr>
              <a:t>类</a:t>
            </a:r>
            <a:r>
              <a:rPr lang="zh-CN" altLang="en-US" b="1" dirty="0">
                <a:latin typeface="微软雅黑" charset="-122"/>
              </a:rPr>
              <a:t>比</a:t>
            </a:r>
            <a:r>
              <a:rPr lang="zh-CN" altLang="en-US" dirty="0">
                <a:latin typeface="微软雅黑" charset="-122"/>
              </a:rPr>
              <a:t>（</a:t>
            </a:r>
            <a:r>
              <a:rPr lang="en-US" altLang="zh-CN" dirty="0" err="1">
                <a:latin typeface="微软雅黑" charset="-122"/>
              </a:rPr>
              <a:t>Simluation</a:t>
            </a:r>
            <a:r>
              <a:rPr lang="zh-CN" altLang="en-US" dirty="0">
                <a:latin typeface="微软雅黑" charset="-122"/>
              </a:rPr>
              <a:t>）。从上面这个没有试过的著法开始，用快速走子策略（</a:t>
            </a:r>
            <a:r>
              <a:rPr lang="en-US" altLang="zh-CN" dirty="0">
                <a:latin typeface="微软雅黑" charset="-122"/>
              </a:rPr>
              <a:t>Rollout policy</a:t>
            </a:r>
            <a:r>
              <a:rPr lang="zh-CN" altLang="en-US" dirty="0">
                <a:latin typeface="微软雅黑" charset="-122"/>
              </a:rPr>
              <a:t>）走到底，得到一个胜负结果</a:t>
            </a:r>
            <a:r>
              <a:rPr lang="zh-CN" altLang="en-US" dirty="0" smtClean="0">
                <a:latin typeface="微软雅黑" charset="-122"/>
              </a:rPr>
              <a:t>。</a:t>
            </a:r>
            <a:endParaRPr lang="en-US" altLang="zh-CN" dirty="0" smtClean="0">
              <a:latin typeface="微软雅黑" charset="-122"/>
            </a:endParaRPr>
          </a:p>
          <a:p>
            <a:pPr marL="285750" indent="-285750">
              <a:buFont typeface="Wingdings" charset="2"/>
              <a:buChar char="Ø"/>
            </a:pPr>
            <a:r>
              <a:rPr lang="zh-CN" altLang="en-US" dirty="0" smtClean="0">
                <a:latin typeface="微软雅黑" charset="-122"/>
              </a:rPr>
              <a:t>回溯</a:t>
            </a:r>
            <a:r>
              <a:rPr lang="zh-CN" altLang="en-US" dirty="0">
                <a:latin typeface="微软雅黑" charset="-122"/>
              </a:rPr>
              <a:t>（</a:t>
            </a:r>
            <a:r>
              <a:rPr lang="en-US" altLang="zh-CN" dirty="0">
                <a:latin typeface="微软雅黑" charset="-122"/>
              </a:rPr>
              <a:t>Backpropagation</a:t>
            </a:r>
            <a:r>
              <a:rPr lang="zh-CN" altLang="en-US" dirty="0">
                <a:latin typeface="微软雅黑" charset="-122"/>
              </a:rPr>
              <a:t>）。把类比的结果加到它的所有父节点上。例如第三步类比的结果是</a:t>
            </a:r>
            <a:r>
              <a:rPr lang="en-US" altLang="zh-CN" dirty="0">
                <a:latin typeface="微软雅黑" charset="-122"/>
              </a:rPr>
              <a:t>0/1</a:t>
            </a:r>
            <a:r>
              <a:rPr lang="zh-CN" altLang="en-US" dirty="0">
                <a:latin typeface="微软雅黑" charset="-122"/>
              </a:rPr>
              <a:t>（代表黑棋</a:t>
            </a:r>
            <a:r>
              <a:rPr lang="zh-CN" altLang="en-US" dirty="0" smtClean="0">
                <a:latin typeface="微软雅黑" charset="-122"/>
              </a:rPr>
              <a:t>失败），</a:t>
            </a:r>
            <a:r>
              <a:rPr lang="zh-CN" altLang="en-US" dirty="0" smtClean="0"/>
              <a:t>那么</a:t>
            </a:r>
            <a:r>
              <a:rPr lang="zh-CN" altLang="en-US" dirty="0"/>
              <a:t>就把这个节点的所有父节点加上</a:t>
            </a:r>
            <a:r>
              <a:rPr lang="en-US" altLang="zh-CN" dirty="0"/>
              <a:t>0/1</a:t>
            </a:r>
            <a:r>
              <a:rPr lang="zh-CN" altLang="en-US" dirty="0"/>
              <a:t>。</a:t>
            </a:r>
            <a:r>
              <a:rPr lang="zh-CN" altLang="en-US" dirty="0" smtClean="0">
                <a:solidFill>
                  <a:srgbClr val="222222"/>
                </a:solidFill>
                <a:latin typeface="微软雅黑" charset="-122"/>
              </a:rPr>
              <a:t>那么</a:t>
            </a:r>
            <a:r>
              <a:rPr lang="zh-CN" altLang="en-US" dirty="0">
                <a:solidFill>
                  <a:srgbClr val="222222"/>
                </a:solidFill>
                <a:latin typeface="微软雅黑" charset="-122"/>
              </a:rPr>
              <a:t>就把这个节点的所有父节点加上</a:t>
            </a:r>
            <a:r>
              <a:rPr lang="en-US" altLang="zh-CN" dirty="0">
                <a:solidFill>
                  <a:srgbClr val="222222"/>
                </a:solidFill>
                <a:latin typeface="微软雅黑" charset="-122"/>
              </a:rPr>
              <a:t>0/1</a:t>
            </a:r>
            <a:r>
              <a:rPr lang="zh-CN" altLang="en-US" dirty="0">
                <a:solidFill>
                  <a:srgbClr val="222222"/>
                </a:solidFill>
                <a:latin typeface="微软雅黑" charset="-122"/>
              </a:rPr>
              <a:t>。</a:t>
            </a:r>
            <a:endParaRPr lang="zh-CN" altLang="en-US" b="0" i="0" dirty="0">
              <a:solidFill>
                <a:srgbClr val="222222"/>
              </a:solidFill>
              <a:effectLst/>
              <a:latin typeface="微软雅黑" charset="-122"/>
            </a:endParaRPr>
          </a:p>
        </p:txBody>
      </p:sp>
      <p:sp>
        <p:nvSpPr>
          <p:cNvPr id="9" name="文本框 8"/>
          <p:cNvSpPr txBox="1"/>
          <p:nvPr/>
        </p:nvSpPr>
        <p:spPr>
          <a:xfrm>
            <a:off x="9416716" y="1495381"/>
            <a:ext cx="1572126" cy="1754326"/>
          </a:xfrm>
          <a:prstGeom prst="rect">
            <a:avLst/>
          </a:prstGeom>
          <a:noFill/>
        </p:spPr>
        <p:txBody>
          <a:bodyPr wrap="square" rtlCol="0">
            <a:spAutoFit/>
          </a:bodyPr>
          <a:lstStyle/>
          <a:p>
            <a:r>
              <a:rPr lang="zh-CN" altLang="en-US" dirty="0"/>
              <a:t>每个节点代表一个</a:t>
            </a:r>
            <a:r>
              <a:rPr lang="zh-CN" altLang="en-US" dirty="0" smtClean="0"/>
              <a:t>局面</a:t>
            </a:r>
            <a:r>
              <a:rPr lang="zh-CN" altLang="en-US" dirty="0"/>
              <a:t>。</a:t>
            </a:r>
            <a:r>
              <a:rPr lang="en-US" altLang="zh-CN" dirty="0" smtClean="0"/>
              <a:t>A/B </a:t>
            </a:r>
            <a:r>
              <a:rPr lang="zh-CN" altLang="en-US" dirty="0"/>
              <a:t>代表这个节点被访问</a:t>
            </a:r>
            <a:r>
              <a:rPr lang="en-US" altLang="zh-CN" dirty="0"/>
              <a:t>B </a:t>
            </a:r>
            <a:r>
              <a:rPr lang="zh-CN" altLang="en-US" dirty="0"/>
              <a:t>次，黑棋胜利了</a:t>
            </a:r>
            <a:r>
              <a:rPr lang="en-US" altLang="zh-CN" dirty="0"/>
              <a:t>A </a:t>
            </a:r>
            <a:r>
              <a:rPr lang="zh-CN" altLang="en-US" dirty="0"/>
              <a:t>次。</a:t>
            </a:r>
            <a:endParaRPr kumimoji="1" lang="zh-CN" altLang="en-US" dirty="0"/>
          </a:p>
        </p:txBody>
      </p:sp>
    </p:spTree>
    <p:extLst>
      <p:ext uri="{BB962C8B-B14F-4D97-AF65-F5344CB8AC3E}">
        <p14:creationId xmlns:p14="http://schemas.microsoft.com/office/powerpoint/2010/main" val="21405746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6674" y="288758"/>
            <a:ext cx="4186990" cy="646331"/>
          </a:xfrm>
          <a:prstGeom prst="rect">
            <a:avLst/>
          </a:prstGeom>
          <a:noFill/>
        </p:spPr>
        <p:txBody>
          <a:bodyPr wrap="square" rtlCol="0">
            <a:spAutoFit/>
          </a:bodyPr>
          <a:lstStyle/>
          <a:p>
            <a:r>
              <a:rPr kumimoji="1" lang="zh-CN" altLang="en-US" sz="3600" dirty="0" smtClean="0"/>
              <a:t>蒙特卡洛树搜索</a:t>
            </a:r>
            <a:endParaRPr kumimoji="1" lang="zh-CN" altLang="en-US" sz="3600" dirty="0"/>
          </a:p>
        </p:txBody>
      </p:sp>
      <p:sp>
        <p:nvSpPr>
          <p:cNvPr id="9" name="文本框 8"/>
          <p:cNvSpPr txBox="1"/>
          <p:nvPr/>
        </p:nvSpPr>
        <p:spPr>
          <a:xfrm>
            <a:off x="1203159" y="1318917"/>
            <a:ext cx="8775031" cy="923330"/>
          </a:xfrm>
          <a:prstGeom prst="rect">
            <a:avLst/>
          </a:prstGeom>
          <a:noFill/>
        </p:spPr>
        <p:txBody>
          <a:bodyPr wrap="square" rtlCol="0">
            <a:spAutoFit/>
          </a:bodyPr>
          <a:lstStyle/>
          <a:p>
            <a:r>
              <a:rPr lang="zh-CN" altLang="en-US" dirty="0" smtClean="0"/>
              <a:t>怎么选择最值得看的节点？与</a:t>
            </a:r>
            <a:r>
              <a:rPr lang="en-US" altLang="zh-CN" dirty="0" smtClean="0"/>
              <a:t>min-max</a:t>
            </a:r>
            <a:r>
              <a:rPr lang="zh-CN" altLang="en-US" dirty="0" smtClean="0"/>
              <a:t>相同，黑棋走选对黑棋最有利的，白棋走选对黑棋最不利的，这样合理吗？树是不完全的，每次只选择最有利</a:t>
            </a:r>
            <a:r>
              <a:rPr lang="en-US" altLang="zh-CN" dirty="0" smtClean="0"/>
              <a:t>/</a:t>
            </a:r>
            <a:r>
              <a:rPr lang="zh-CN" altLang="en-US" dirty="0" smtClean="0"/>
              <a:t>最不利，将导致树的广度不够。</a:t>
            </a:r>
            <a:endParaRPr kumimoji="1" lang="zh-CN" altLang="en-US" dirty="0"/>
          </a:p>
        </p:txBody>
      </p:sp>
      <p:sp>
        <p:nvSpPr>
          <p:cNvPr id="2" name="下箭头 1"/>
          <p:cNvSpPr/>
          <p:nvPr/>
        </p:nvSpPr>
        <p:spPr>
          <a:xfrm>
            <a:off x="3096126" y="2242247"/>
            <a:ext cx="465221" cy="1254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4283241" y="2626075"/>
            <a:ext cx="4395537" cy="646331"/>
          </a:xfrm>
          <a:prstGeom prst="rect">
            <a:avLst/>
          </a:prstGeom>
          <a:noFill/>
        </p:spPr>
        <p:txBody>
          <a:bodyPr wrap="square" rtlCol="0">
            <a:spAutoFit/>
          </a:bodyPr>
          <a:lstStyle/>
          <a:p>
            <a:r>
              <a:rPr kumimoji="1" lang="zh-CN" altLang="en-US" dirty="0" smtClean="0"/>
              <a:t>使用</a:t>
            </a:r>
            <a:r>
              <a:rPr kumimoji="1" lang="en-US" altLang="zh-CN" dirty="0" smtClean="0"/>
              <a:t>UCB</a:t>
            </a:r>
            <a:r>
              <a:rPr kumimoji="1" lang="zh-CN" altLang="en-US" dirty="0" smtClean="0"/>
              <a:t> 均衡</a:t>
            </a:r>
            <a:r>
              <a:rPr lang="is-IS" altLang="zh-CN" b="1" dirty="0" smtClean="0"/>
              <a:t>Exploitation</a:t>
            </a:r>
            <a:r>
              <a:rPr lang="zh-CN" altLang="is-IS" b="1" dirty="0" smtClean="0"/>
              <a:t>和</a:t>
            </a:r>
            <a:r>
              <a:rPr lang="is-IS" altLang="zh-CN" b="1" dirty="0" smtClean="0"/>
              <a:t>Exploration</a:t>
            </a:r>
            <a:endParaRPr lang="is-IS" altLang="zh-CN" b="1" dirty="0"/>
          </a:p>
          <a:p>
            <a:endParaRPr kumimoji="1" lang="zh-CN" altLang="en-US" dirty="0"/>
          </a:p>
        </p:txBody>
      </p:sp>
      <p:pic>
        <p:nvPicPr>
          <p:cNvPr id="5" name="图片 4"/>
          <p:cNvPicPr>
            <a:picLocks noChangeAspect="1"/>
          </p:cNvPicPr>
          <p:nvPr/>
        </p:nvPicPr>
        <p:blipFill>
          <a:blip r:embed="rId3"/>
          <a:stretch>
            <a:fillRect/>
          </a:stretch>
        </p:blipFill>
        <p:spPr>
          <a:xfrm>
            <a:off x="1595186" y="4110790"/>
            <a:ext cx="3467100" cy="914400"/>
          </a:xfrm>
          <a:prstGeom prst="rect">
            <a:avLst/>
          </a:prstGeom>
        </p:spPr>
      </p:pic>
      <p:sp>
        <p:nvSpPr>
          <p:cNvPr id="6" name="矩形 5"/>
          <p:cNvSpPr/>
          <p:nvPr/>
        </p:nvSpPr>
        <p:spPr>
          <a:xfrm>
            <a:off x="5358063" y="3967825"/>
            <a:ext cx="6096000" cy="1200329"/>
          </a:xfrm>
          <a:prstGeom prst="rect">
            <a:avLst/>
          </a:prstGeom>
        </p:spPr>
        <p:txBody>
          <a:bodyPr>
            <a:spAutoFit/>
          </a:bodyPr>
          <a:lstStyle/>
          <a:p>
            <a:r>
              <a:rPr lang="en-US" altLang="zh-CN" dirty="0">
                <a:latin typeface="微软雅黑" charset="-122"/>
              </a:rPr>
              <a:t>x </a:t>
            </a:r>
            <a:r>
              <a:rPr lang="zh-CN" altLang="en-US" dirty="0">
                <a:latin typeface="微软雅黑" charset="-122"/>
              </a:rPr>
              <a:t>是节点的当前胜率</a:t>
            </a:r>
            <a:r>
              <a:rPr lang="zh-CN" altLang="en-US" dirty="0" smtClean="0">
                <a:latin typeface="微软雅黑" charset="-122"/>
              </a:rPr>
              <a:t>估计</a:t>
            </a:r>
            <a:r>
              <a:rPr lang="en-US" altLang="zh-CN" dirty="0">
                <a:latin typeface="微软雅黑" charset="-122"/>
              </a:rPr>
              <a:t>(</a:t>
            </a:r>
            <a:r>
              <a:rPr lang="zh-CN" altLang="en-US" dirty="0" smtClean="0">
                <a:latin typeface="微软雅黑" charset="-122"/>
              </a:rPr>
              <a:t>考虑</a:t>
            </a:r>
            <a:r>
              <a:rPr lang="zh-CN" altLang="en-US" dirty="0">
                <a:latin typeface="微软雅黑" charset="-122"/>
              </a:rPr>
              <a:t>当前是黑棋走还是白棋</a:t>
            </a:r>
            <a:r>
              <a:rPr lang="zh-CN" altLang="en-US" dirty="0" smtClean="0">
                <a:latin typeface="微软雅黑" charset="-122"/>
              </a:rPr>
              <a:t>走，因此选胜率还是</a:t>
            </a:r>
            <a:r>
              <a:rPr lang="en-US" altLang="zh-CN" dirty="0" smtClean="0">
                <a:latin typeface="微软雅黑" charset="-122"/>
              </a:rPr>
              <a:t>(1-</a:t>
            </a:r>
            <a:r>
              <a:rPr lang="zh-CN" altLang="en-US" dirty="0" smtClean="0">
                <a:latin typeface="微软雅黑" charset="-122"/>
              </a:rPr>
              <a:t>胜率</a:t>
            </a:r>
            <a:r>
              <a:rPr lang="en-US" altLang="zh-CN" dirty="0" smtClean="0">
                <a:latin typeface="微软雅黑" charset="-122"/>
              </a:rPr>
              <a:t>))</a:t>
            </a:r>
            <a:r>
              <a:rPr lang="zh-CN" altLang="en-US" dirty="0" smtClean="0">
                <a:latin typeface="微软雅黑" charset="-122"/>
              </a:rPr>
              <a:t>，</a:t>
            </a:r>
            <a:r>
              <a:rPr lang="en-US" altLang="zh-CN" dirty="0">
                <a:latin typeface="微软雅黑" charset="-122"/>
              </a:rPr>
              <a:t>N </a:t>
            </a:r>
            <a:r>
              <a:rPr lang="zh-CN" altLang="en-US" dirty="0">
                <a:latin typeface="微软雅黑" charset="-122"/>
              </a:rPr>
              <a:t>是节点的访问次数。</a:t>
            </a:r>
            <a:r>
              <a:rPr lang="en-US" altLang="zh-CN" dirty="0">
                <a:latin typeface="微软雅黑" charset="-122"/>
              </a:rPr>
              <a:t>C </a:t>
            </a:r>
            <a:r>
              <a:rPr lang="zh-CN" altLang="en-US" dirty="0">
                <a:latin typeface="微软雅黑" charset="-122"/>
              </a:rPr>
              <a:t>是一个常数。</a:t>
            </a:r>
            <a:r>
              <a:rPr lang="en-US" altLang="zh-CN" dirty="0">
                <a:latin typeface="微软雅黑" charset="-122"/>
              </a:rPr>
              <a:t>C </a:t>
            </a:r>
            <a:r>
              <a:rPr lang="zh-CN" altLang="en-US" dirty="0">
                <a:latin typeface="微软雅黑" charset="-122"/>
              </a:rPr>
              <a:t>越</a:t>
            </a:r>
            <a:r>
              <a:rPr lang="zh-CN" altLang="en-US" dirty="0" smtClean="0">
                <a:latin typeface="微软雅黑" charset="-122"/>
              </a:rPr>
              <a:t>大越</a:t>
            </a:r>
            <a:r>
              <a:rPr lang="zh-CN" altLang="en-US" dirty="0">
                <a:latin typeface="微软雅黑" charset="-122"/>
              </a:rPr>
              <a:t>偏向</a:t>
            </a:r>
            <a:r>
              <a:rPr lang="zh-CN" altLang="en-US" dirty="0" smtClean="0">
                <a:latin typeface="微软雅黑" charset="-122"/>
              </a:rPr>
              <a:t>于访问次数少的节点，广度</a:t>
            </a:r>
            <a:r>
              <a:rPr lang="zh-CN" altLang="en-US" dirty="0">
                <a:latin typeface="微软雅黑" charset="-122"/>
              </a:rPr>
              <a:t>搜索，</a:t>
            </a:r>
            <a:r>
              <a:rPr lang="en-US" altLang="zh-CN" dirty="0">
                <a:latin typeface="微软雅黑" charset="-122"/>
              </a:rPr>
              <a:t>C </a:t>
            </a:r>
            <a:r>
              <a:rPr lang="zh-CN" altLang="en-US" dirty="0">
                <a:latin typeface="微软雅黑" charset="-122"/>
              </a:rPr>
              <a:t>越小就越偏向于深度搜索</a:t>
            </a:r>
            <a:r>
              <a:rPr lang="zh-CN" altLang="en-US" dirty="0" smtClean="0">
                <a:latin typeface="微软雅黑" charset="-122"/>
              </a:rPr>
              <a:t>。</a:t>
            </a:r>
            <a:endParaRPr lang="zh-CN" altLang="en-US" dirty="0"/>
          </a:p>
        </p:txBody>
      </p:sp>
    </p:spTree>
    <p:extLst>
      <p:ext uri="{BB962C8B-B14F-4D97-AF65-F5344CB8AC3E}">
        <p14:creationId xmlns:p14="http://schemas.microsoft.com/office/powerpoint/2010/main" val="355770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6674" y="288758"/>
            <a:ext cx="4186990" cy="646331"/>
          </a:xfrm>
          <a:prstGeom prst="rect">
            <a:avLst/>
          </a:prstGeom>
          <a:noFill/>
        </p:spPr>
        <p:txBody>
          <a:bodyPr wrap="square" rtlCol="0">
            <a:spAutoFit/>
          </a:bodyPr>
          <a:lstStyle/>
          <a:p>
            <a:r>
              <a:rPr kumimoji="1" lang="en-US" altLang="zh-CN" sz="3600" dirty="0" smtClean="0"/>
              <a:t>Q-Learning</a:t>
            </a:r>
            <a:endParaRPr kumimoji="1" lang="zh-CN" altLang="en-US" sz="3600" dirty="0"/>
          </a:p>
        </p:txBody>
      </p:sp>
      <p:sp>
        <p:nvSpPr>
          <p:cNvPr id="9" name="文本框 8"/>
          <p:cNvSpPr txBox="1"/>
          <p:nvPr/>
        </p:nvSpPr>
        <p:spPr>
          <a:xfrm>
            <a:off x="4732420" y="1399128"/>
            <a:ext cx="5325979" cy="1477328"/>
          </a:xfrm>
          <a:prstGeom prst="rect">
            <a:avLst/>
          </a:prstGeom>
          <a:noFill/>
        </p:spPr>
        <p:txBody>
          <a:bodyPr wrap="square" rtlCol="0">
            <a:spAutoFit/>
          </a:bodyPr>
          <a:lstStyle/>
          <a:p>
            <a:r>
              <a:rPr kumimoji="1" lang="zh-CN" altLang="en-US" dirty="0" smtClean="0"/>
              <a:t>一种状态决策方法，</a:t>
            </a:r>
            <a:r>
              <a:rPr lang="zh-CN" altLang="en-US" dirty="0"/>
              <a:t>强化学习中有</a:t>
            </a:r>
            <a:r>
              <a:rPr lang="zh-CN" altLang="en-US" b="1" dirty="0"/>
              <a:t>状态</a:t>
            </a:r>
            <a:r>
              <a:rPr lang="en-US" altLang="zh-CN" dirty="0"/>
              <a:t>(state)</a:t>
            </a:r>
            <a:r>
              <a:rPr lang="zh-CN" altLang="en-US" dirty="0"/>
              <a:t>、</a:t>
            </a:r>
            <a:r>
              <a:rPr lang="zh-CN" altLang="en-US" b="1" dirty="0"/>
              <a:t>动作</a:t>
            </a:r>
            <a:r>
              <a:rPr lang="en-US" altLang="zh-CN" dirty="0"/>
              <a:t>(action)</a:t>
            </a:r>
            <a:r>
              <a:rPr lang="zh-CN" altLang="en-US" dirty="0"/>
              <a:t>、</a:t>
            </a:r>
            <a:r>
              <a:rPr lang="zh-CN" altLang="en-US" b="1" dirty="0"/>
              <a:t>奖赏</a:t>
            </a:r>
            <a:r>
              <a:rPr lang="en-US" altLang="zh-CN" dirty="0"/>
              <a:t>(reward)</a:t>
            </a:r>
            <a:r>
              <a:rPr lang="zh-CN" altLang="en-US" dirty="0"/>
              <a:t>这三个要素。</a:t>
            </a:r>
            <a:r>
              <a:rPr lang="zh-CN" altLang="en-US" dirty="0" smtClean="0"/>
              <a:t>智能体根据</a:t>
            </a:r>
            <a:r>
              <a:rPr lang="zh-CN" altLang="en-US" dirty="0"/>
              <a:t>当前状态来采取动作，获得相应的奖赏之后，再去改进这些动作，使得下次再到相同状态时，智能体能做出更优的动作。</a:t>
            </a:r>
            <a:endParaRPr kumimoji="1" lang="zh-CN" altLang="en-US" dirty="0"/>
          </a:p>
        </p:txBody>
      </p:sp>
      <p:pic>
        <p:nvPicPr>
          <p:cNvPr id="10" name="图片 9"/>
          <p:cNvPicPr>
            <a:picLocks noChangeAspect="1"/>
          </p:cNvPicPr>
          <p:nvPr/>
        </p:nvPicPr>
        <p:blipFill>
          <a:blip r:embed="rId3"/>
          <a:stretch>
            <a:fillRect/>
          </a:stretch>
        </p:blipFill>
        <p:spPr>
          <a:xfrm>
            <a:off x="923103" y="1527464"/>
            <a:ext cx="2854131" cy="4785104"/>
          </a:xfrm>
          <a:prstGeom prst="rect">
            <a:avLst/>
          </a:prstGeom>
        </p:spPr>
      </p:pic>
      <p:sp>
        <p:nvSpPr>
          <p:cNvPr id="11" name="文本框 10"/>
          <p:cNvSpPr txBox="1"/>
          <p:nvPr/>
        </p:nvSpPr>
        <p:spPr>
          <a:xfrm>
            <a:off x="4732419" y="3458351"/>
            <a:ext cx="6400801" cy="1754326"/>
          </a:xfrm>
          <a:prstGeom prst="rect">
            <a:avLst/>
          </a:prstGeom>
          <a:noFill/>
        </p:spPr>
        <p:txBody>
          <a:bodyPr wrap="square" rtlCol="0">
            <a:spAutoFit/>
          </a:bodyPr>
          <a:lstStyle/>
          <a:p>
            <a:r>
              <a:rPr kumimoji="1" lang="zh-CN" altLang="en-US" dirty="0" smtClean="0"/>
              <a:t>以</a:t>
            </a:r>
            <a:r>
              <a:rPr lang="en-US" altLang="zh-CN" dirty="0"/>
              <a:t>flappy </a:t>
            </a:r>
            <a:r>
              <a:rPr lang="en-US" altLang="zh-CN" dirty="0" smtClean="0"/>
              <a:t>bird</a:t>
            </a:r>
            <a:r>
              <a:rPr lang="zh-CN" altLang="en-US" dirty="0" smtClean="0"/>
              <a:t>为例，</a:t>
            </a:r>
            <a:endParaRPr lang="en-US" altLang="zh-CN" dirty="0" smtClean="0"/>
          </a:p>
          <a:p>
            <a:pPr marL="285750" indent="-285750">
              <a:buFont typeface="Wingdings" charset="2"/>
              <a:buChar char="Ø"/>
            </a:pPr>
            <a:r>
              <a:rPr lang="zh-CN" altLang="en-US" dirty="0" smtClean="0"/>
              <a:t>状态：取小鸟</a:t>
            </a:r>
            <a:r>
              <a:rPr lang="zh-CN" altLang="en-US" dirty="0"/>
              <a:t>到下一根下侧管子的水平距离和垂直距离差作为小鸟的</a:t>
            </a:r>
            <a:r>
              <a:rPr lang="zh-CN" altLang="en-US" dirty="0" smtClean="0"/>
              <a:t>状态，记为</a:t>
            </a:r>
            <a:r>
              <a:rPr lang="en-US" altLang="zh-CN" dirty="0" smtClean="0"/>
              <a:t>(</a:t>
            </a:r>
            <a:r>
              <a:rPr lang="en-US" altLang="zh-CN" dirty="0" err="1" smtClean="0"/>
              <a:t>dx,dy</a:t>
            </a:r>
            <a:r>
              <a:rPr lang="en-US" altLang="zh-CN" dirty="0"/>
              <a:t>)</a:t>
            </a:r>
          </a:p>
          <a:p>
            <a:pPr marL="285750" indent="-285750">
              <a:buFont typeface="Wingdings" charset="2"/>
              <a:buChar char="Ø"/>
            </a:pPr>
            <a:r>
              <a:rPr kumimoji="1" lang="zh-CN" altLang="en-US" dirty="0" smtClean="0"/>
              <a:t>动作：</a:t>
            </a:r>
            <a:r>
              <a:rPr kumimoji="1" lang="en-US" altLang="zh-CN" dirty="0" smtClean="0"/>
              <a:t>1</a:t>
            </a:r>
            <a:r>
              <a:rPr kumimoji="1" lang="zh-CN" altLang="en-US" dirty="0" smtClean="0"/>
              <a:t> 向上飞一下 </a:t>
            </a:r>
            <a:r>
              <a:rPr kumimoji="1" lang="en-US" altLang="zh-CN" dirty="0" smtClean="0"/>
              <a:t>2</a:t>
            </a:r>
            <a:r>
              <a:rPr kumimoji="1" lang="zh-CN" altLang="en-US" dirty="0" smtClean="0"/>
              <a:t> 不做行为</a:t>
            </a:r>
            <a:endParaRPr kumimoji="1" lang="en-US" altLang="zh-CN" dirty="0"/>
          </a:p>
          <a:p>
            <a:pPr marL="285750" indent="-285750">
              <a:buFont typeface="Wingdings" charset="2"/>
              <a:buChar char="Ø"/>
            </a:pPr>
            <a:r>
              <a:rPr kumimoji="1" lang="zh-CN" altLang="en-US" dirty="0" smtClean="0"/>
              <a:t>奖赏：</a:t>
            </a:r>
            <a:r>
              <a:rPr lang="zh-CN" altLang="en-US" dirty="0"/>
              <a:t>小鸟活着时，每一帧给予</a:t>
            </a:r>
            <a:r>
              <a:rPr lang="en-US" altLang="zh-CN" dirty="0"/>
              <a:t>1</a:t>
            </a:r>
            <a:r>
              <a:rPr lang="zh-CN" altLang="en-US" dirty="0"/>
              <a:t>的奖赏；若死亡，则给予</a:t>
            </a:r>
            <a:r>
              <a:rPr lang="en-US" altLang="zh-CN" dirty="0"/>
              <a:t>-1000</a:t>
            </a:r>
            <a:r>
              <a:rPr lang="zh-CN" altLang="en-US" dirty="0"/>
              <a:t>的奖赏；若成功经过一个水管，则给予</a:t>
            </a:r>
            <a:r>
              <a:rPr lang="en-US" altLang="zh-CN" dirty="0"/>
              <a:t>50</a:t>
            </a:r>
            <a:r>
              <a:rPr lang="zh-CN" altLang="en-US" dirty="0"/>
              <a:t>的奖赏</a:t>
            </a:r>
            <a:endParaRPr kumimoji="1" lang="zh-CN" altLang="en-US" dirty="0"/>
          </a:p>
        </p:txBody>
      </p:sp>
    </p:spTree>
    <p:extLst>
      <p:ext uri="{BB962C8B-B14F-4D97-AF65-F5344CB8AC3E}">
        <p14:creationId xmlns:p14="http://schemas.microsoft.com/office/powerpoint/2010/main" val="814088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6674" y="288758"/>
            <a:ext cx="4186990" cy="646331"/>
          </a:xfrm>
          <a:prstGeom prst="rect">
            <a:avLst/>
          </a:prstGeom>
          <a:noFill/>
        </p:spPr>
        <p:txBody>
          <a:bodyPr wrap="square" rtlCol="0">
            <a:spAutoFit/>
          </a:bodyPr>
          <a:lstStyle/>
          <a:p>
            <a:r>
              <a:rPr kumimoji="1" lang="en-US" altLang="zh-CN" sz="3600" dirty="0" smtClean="0"/>
              <a:t>Q-Learning</a:t>
            </a:r>
            <a:endParaRPr kumimoji="1" lang="zh-CN" altLang="en-US" sz="3600" dirty="0"/>
          </a:p>
        </p:txBody>
      </p:sp>
      <p:sp>
        <p:nvSpPr>
          <p:cNvPr id="6" name="文本框 5"/>
          <p:cNvSpPr txBox="1"/>
          <p:nvPr/>
        </p:nvSpPr>
        <p:spPr>
          <a:xfrm>
            <a:off x="609601" y="1524001"/>
            <a:ext cx="7956884" cy="1200329"/>
          </a:xfrm>
          <a:prstGeom prst="rect">
            <a:avLst/>
          </a:prstGeom>
          <a:noFill/>
        </p:spPr>
        <p:txBody>
          <a:bodyPr wrap="square" rtlCol="0">
            <a:spAutoFit/>
          </a:bodyPr>
          <a:lstStyle/>
          <a:p>
            <a:pPr lvl="0"/>
            <a:r>
              <a:rPr kumimoji="1" lang="en-US" altLang="zh-CN" dirty="0" smtClean="0"/>
              <a:t>Q-</a:t>
            </a:r>
            <a:r>
              <a:rPr kumimoji="1" lang="en-US" altLang="zh-CN" dirty="0" err="1" smtClean="0"/>
              <a:t>Learing</a:t>
            </a:r>
            <a:r>
              <a:rPr kumimoji="1" lang="zh-CN" altLang="en-US" dirty="0" smtClean="0"/>
              <a:t> 中的</a:t>
            </a:r>
            <a:r>
              <a:rPr kumimoji="1" lang="en-US" altLang="zh-CN" dirty="0" smtClean="0"/>
              <a:t>Q</a:t>
            </a:r>
            <a:r>
              <a:rPr kumimoji="1" lang="zh-CN" altLang="en-US" dirty="0" smtClean="0"/>
              <a:t>为动作效用函数，</a:t>
            </a:r>
            <a:r>
              <a:rPr lang="zh-CN" altLang="zh-CN" dirty="0" smtClean="0">
                <a:latin typeface="Arial" charset="0"/>
              </a:rPr>
              <a:t>用于</a:t>
            </a:r>
            <a:r>
              <a:rPr lang="zh-CN" altLang="zh-CN" dirty="0">
                <a:latin typeface="Arial" charset="0"/>
              </a:rPr>
              <a:t>评价在特定状态下采取某个动作的优劣，可以将之理解为</a:t>
            </a:r>
            <a:r>
              <a:rPr lang="zh-CN" altLang="zh-CN" dirty="0" smtClean="0">
                <a:latin typeface="Arial" charset="0"/>
              </a:rPr>
              <a:t>智能体</a:t>
            </a:r>
            <a:r>
              <a:rPr lang="zh-CN" altLang="en-US" dirty="0" smtClean="0">
                <a:latin typeface="Arial" charset="0"/>
              </a:rPr>
              <a:t>动作选择的依据，</a:t>
            </a:r>
            <a:r>
              <a:rPr lang="zh-CN" altLang="zh-CN" dirty="0" smtClean="0">
                <a:latin typeface="Arial" charset="0"/>
              </a:rPr>
              <a:t>把</a:t>
            </a:r>
            <a:r>
              <a:rPr lang="zh-CN" altLang="zh-CN" dirty="0">
                <a:latin typeface="Arial" charset="0"/>
              </a:rPr>
              <a:t>Q当做是一张表。表中的每一行是一个状态  </a:t>
            </a:r>
            <a:r>
              <a:rPr lang="zh-CN" altLang="zh-CN" sz="1000" dirty="0">
                <a:latin typeface="Arial" charset="0"/>
              </a:rPr>
              <a:t>，</a:t>
            </a:r>
            <a:r>
              <a:rPr lang="zh-CN" altLang="zh-CN" dirty="0">
                <a:latin typeface="Arial" charset="0"/>
              </a:rPr>
              <a:t>每一</a:t>
            </a:r>
            <a:r>
              <a:rPr lang="zh-CN" altLang="zh-CN" dirty="0" smtClean="0">
                <a:latin typeface="Arial" charset="0"/>
              </a:rPr>
              <a:t>列表示</a:t>
            </a:r>
            <a:r>
              <a:rPr lang="zh-CN" altLang="zh-CN" dirty="0">
                <a:latin typeface="Arial" charset="0"/>
              </a:rPr>
              <a:t>一个动作（飞</a:t>
            </a:r>
            <a:r>
              <a:rPr lang="zh-CN" altLang="zh-CN" dirty="0" smtClean="0">
                <a:latin typeface="Arial" charset="0"/>
              </a:rPr>
              <a:t>与</a:t>
            </a:r>
            <a:r>
              <a:rPr lang="zh-CN" altLang="en-US" dirty="0" smtClean="0">
                <a:latin typeface="Arial" charset="0"/>
              </a:rPr>
              <a:t>不飞）。</a:t>
            </a:r>
            <a:endParaRPr lang="zh-CN" altLang="zh-CN" dirty="0">
              <a:latin typeface="Arial" charset="0"/>
            </a:endParaRPr>
          </a:p>
          <a:p>
            <a:endParaRPr kumimoji="1" lang="zh-CN" altLang="en-US" dirty="0"/>
          </a:p>
        </p:txBody>
      </p:sp>
      <p:pic>
        <p:nvPicPr>
          <p:cNvPr id="13" name="图片 12"/>
          <p:cNvPicPr>
            <a:picLocks noChangeAspect="1"/>
          </p:cNvPicPr>
          <p:nvPr/>
        </p:nvPicPr>
        <p:blipFill>
          <a:blip r:embed="rId3"/>
          <a:stretch>
            <a:fillRect/>
          </a:stretch>
        </p:blipFill>
        <p:spPr>
          <a:xfrm>
            <a:off x="721599" y="2858106"/>
            <a:ext cx="5676900" cy="2387600"/>
          </a:xfrm>
          <a:prstGeom prst="rect">
            <a:avLst/>
          </a:prstGeom>
        </p:spPr>
      </p:pic>
      <p:sp>
        <p:nvSpPr>
          <p:cNvPr id="14" name="文本框 13"/>
          <p:cNvSpPr txBox="1"/>
          <p:nvPr/>
        </p:nvSpPr>
        <p:spPr>
          <a:xfrm>
            <a:off x="8134352" y="2850632"/>
            <a:ext cx="2839453" cy="1477328"/>
          </a:xfrm>
          <a:prstGeom prst="rect">
            <a:avLst/>
          </a:prstGeom>
          <a:noFill/>
        </p:spPr>
        <p:txBody>
          <a:bodyPr wrap="square" rtlCol="0">
            <a:spAutoFit/>
          </a:bodyPr>
          <a:lstStyle/>
          <a:p>
            <a:r>
              <a:rPr lang="zh-CN" altLang="en-US" dirty="0" smtClean="0"/>
              <a:t>小鸟根据当前状态查找</a:t>
            </a:r>
            <a:r>
              <a:rPr lang="zh-CN" altLang="en-US" dirty="0"/>
              <a:t>到对应的行，然后再比较两列的值（飞与不飞）的大小，</a:t>
            </a:r>
            <a:r>
              <a:rPr lang="zh-CN" altLang="en-US" b="1" dirty="0"/>
              <a:t>选择值较大的动作作为当前帧的动作</a:t>
            </a:r>
            <a:r>
              <a:rPr lang="zh-CN" altLang="en-US" dirty="0"/>
              <a:t>。</a:t>
            </a:r>
            <a:endParaRPr kumimoji="1" lang="zh-CN" altLang="en-US" dirty="0"/>
          </a:p>
        </p:txBody>
      </p:sp>
      <p:sp>
        <p:nvSpPr>
          <p:cNvPr id="15" name="左箭头 14"/>
          <p:cNvSpPr/>
          <p:nvPr/>
        </p:nvSpPr>
        <p:spPr>
          <a:xfrm rot="19833307">
            <a:off x="6745057" y="3824337"/>
            <a:ext cx="1042737" cy="4551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5263696" y="5857200"/>
            <a:ext cx="5137244" cy="523220"/>
          </a:xfrm>
          <a:prstGeom prst="rect">
            <a:avLst/>
          </a:prstGeom>
          <a:noFill/>
        </p:spPr>
        <p:txBody>
          <a:bodyPr wrap="square" rtlCol="0">
            <a:spAutoFit/>
          </a:bodyPr>
          <a:lstStyle/>
          <a:p>
            <a:r>
              <a:rPr kumimoji="1" lang="zh-CN" altLang="en-US" sz="2800" dirty="0" smtClean="0"/>
              <a:t>怎么得到</a:t>
            </a:r>
            <a:r>
              <a:rPr kumimoji="1" lang="en-US" altLang="zh-CN" sz="2800" dirty="0" smtClean="0"/>
              <a:t>Q</a:t>
            </a:r>
            <a:r>
              <a:rPr kumimoji="1" lang="zh-CN" altLang="en-US" sz="2800" dirty="0" smtClean="0"/>
              <a:t>？</a:t>
            </a:r>
            <a:endParaRPr kumimoji="1" lang="zh-CN" altLang="en-US" sz="2800" dirty="0"/>
          </a:p>
        </p:txBody>
      </p:sp>
    </p:spTree>
    <p:extLst>
      <p:ext uri="{BB962C8B-B14F-4D97-AF65-F5344CB8AC3E}">
        <p14:creationId xmlns:p14="http://schemas.microsoft.com/office/powerpoint/2010/main" val="978942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网状</Template>
  <TotalTime>172</TotalTime>
  <Words>1464</Words>
  <Application>Microsoft Macintosh PowerPoint</Application>
  <PresentationFormat>宽屏</PresentationFormat>
  <Paragraphs>69</Paragraphs>
  <Slides>13</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Century Gothic</vt:lpstr>
      <vt:lpstr>DengXian</vt:lpstr>
      <vt:lpstr>Wingdings</vt:lpstr>
      <vt:lpstr>宋体</vt:lpstr>
      <vt:lpstr>微软雅黑</vt:lpstr>
      <vt:lpstr>Arial</vt:lpstr>
      <vt:lpstr>网状</vt:lpstr>
      <vt:lpstr>Share with you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listening</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Office</cp:lastModifiedBy>
  <cp:revision>90</cp:revision>
  <dcterms:created xsi:type="dcterms:W3CDTF">2017-04-11T05:43:10Z</dcterms:created>
  <dcterms:modified xsi:type="dcterms:W3CDTF">2017-04-27T03:34:58Z</dcterms:modified>
</cp:coreProperties>
</file>